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6"/>
  </p:notesMasterIdLst>
  <p:sldIdLst>
    <p:sldId id="256" r:id="rId2"/>
    <p:sldId id="298" r:id="rId3"/>
    <p:sldId id="291" r:id="rId4"/>
    <p:sldId id="325" r:id="rId5"/>
    <p:sldId id="320" r:id="rId6"/>
    <p:sldId id="333" r:id="rId7"/>
    <p:sldId id="334" r:id="rId8"/>
    <p:sldId id="335" r:id="rId9"/>
    <p:sldId id="321" r:id="rId10"/>
    <p:sldId id="292" r:id="rId11"/>
    <p:sldId id="324" r:id="rId12"/>
    <p:sldId id="270" r:id="rId13"/>
    <p:sldId id="328" r:id="rId14"/>
    <p:sldId id="326" r:id="rId15"/>
    <p:sldId id="327" r:id="rId16"/>
    <p:sldId id="329" r:id="rId17"/>
    <p:sldId id="315" r:id="rId18"/>
    <p:sldId id="330" r:id="rId19"/>
    <p:sldId id="316" r:id="rId20"/>
    <p:sldId id="317" r:id="rId21"/>
    <p:sldId id="318" r:id="rId22"/>
    <p:sldId id="319" r:id="rId23"/>
    <p:sldId id="331" r:id="rId24"/>
    <p:sldId id="332"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6"/>
    <p:restoredTop sz="94719"/>
  </p:normalViewPr>
  <p:slideViewPr>
    <p:cSldViewPr>
      <p:cViewPr varScale="1">
        <p:scale>
          <a:sx n="120" d="100"/>
          <a:sy n="120" d="100"/>
        </p:scale>
        <p:origin x="200"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84B39-192F-AD42-8BC3-6904BB16811F}" type="datetimeFigureOut">
              <a:rPr lang="tr-TR" smtClean="0"/>
              <a:t>9.12.2024</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77307-68B0-2A42-8804-8FAD7C86508F}" type="slidenum">
              <a:rPr lang="tr-TR" smtClean="0"/>
              <a:t>‹#›</a:t>
            </a:fld>
            <a:endParaRPr lang="tr-TR"/>
          </a:p>
        </p:txBody>
      </p:sp>
    </p:spTree>
    <p:extLst>
      <p:ext uri="{BB962C8B-B14F-4D97-AF65-F5344CB8AC3E}">
        <p14:creationId xmlns:p14="http://schemas.microsoft.com/office/powerpoint/2010/main" val="2550231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B877307-68B0-2A42-8804-8FAD7C86508F}" type="slidenum">
              <a:rPr lang="tr-TR" smtClean="0"/>
              <a:t>7</a:t>
            </a:fld>
            <a:endParaRPr lang="tr-TR"/>
          </a:p>
        </p:txBody>
      </p:sp>
    </p:spTree>
    <p:extLst>
      <p:ext uri="{BB962C8B-B14F-4D97-AF65-F5344CB8AC3E}">
        <p14:creationId xmlns:p14="http://schemas.microsoft.com/office/powerpoint/2010/main" val="2222402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tr-TR"/>
              <a:t>Asıl başlık stilini düzenlemek için tıklayın</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4A6FF30B-5912-4CC0-920E-EFD8D23B8705}" type="datetimeFigureOut">
              <a:rPr lang="tr-TR" smtClean="0"/>
              <a:t>9.12.2024</a:t>
            </a:fld>
            <a:endParaRPr lang="tr-TR"/>
          </a:p>
        </p:txBody>
      </p:sp>
      <p:sp>
        <p:nvSpPr>
          <p:cNvPr id="5" name="Footer Placeholder 4"/>
          <p:cNvSpPr>
            <a:spLocks noGrp="1"/>
          </p:cNvSpPr>
          <p:nvPr>
            <p:ph type="ftr" sz="quarter" idx="11"/>
          </p:nvPr>
        </p:nvSpPr>
        <p:spPr>
          <a:xfrm>
            <a:off x="2396319" y="329308"/>
            <a:ext cx="3086292" cy="309201"/>
          </a:xfrm>
        </p:spPr>
        <p:txBody>
          <a:bodyPr/>
          <a:lstStyle/>
          <a:p>
            <a:endParaRPr lang="tr-TR"/>
          </a:p>
        </p:txBody>
      </p:sp>
      <p:sp>
        <p:nvSpPr>
          <p:cNvPr id="6" name="Slide Number Placeholder 5"/>
          <p:cNvSpPr>
            <a:spLocks noGrp="1"/>
          </p:cNvSpPr>
          <p:nvPr>
            <p:ph type="sldNum" sz="quarter" idx="12"/>
          </p:nvPr>
        </p:nvSpPr>
        <p:spPr>
          <a:xfrm>
            <a:off x="1434703" y="798973"/>
            <a:ext cx="802005" cy="503578"/>
          </a:xfrm>
        </p:spPr>
        <p:txBody>
          <a:bodyPr/>
          <a:lstStyle/>
          <a:p>
            <a:fld id="{987734EB-D794-4321-BC9E-4E48FA504040}" type="slidenum">
              <a:rPr lang="tr-TR" smtClean="0"/>
              <a:t>‹#›</a:t>
            </a:fld>
            <a:endParaRPr lang="tr-TR"/>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24452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A6FF30B-5912-4CC0-920E-EFD8D23B8705}" type="datetimeFigureOut">
              <a:rPr lang="tr-TR" smtClean="0"/>
              <a:t>9.12.2024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87734EB-D794-4321-BC9E-4E48FA504040}" type="slidenum">
              <a:rPr lang="tr-TR" smtClean="0"/>
              <a:t>‹#›</a:t>
            </a:fld>
            <a:endParaRPr lang="tr-TR"/>
          </a:p>
        </p:txBody>
      </p:sp>
    </p:spTree>
    <p:extLst>
      <p:ext uri="{BB962C8B-B14F-4D97-AF65-F5344CB8AC3E}">
        <p14:creationId xmlns:p14="http://schemas.microsoft.com/office/powerpoint/2010/main" val="4234490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A6FF30B-5912-4CC0-920E-EFD8D23B8705}" type="datetimeFigureOut">
              <a:rPr lang="tr-TR" smtClean="0"/>
              <a:t>9.12.2024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87734EB-D794-4321-BC9E-4E48FA504040}" type="slidenum">
              <a:rPr lang="tr-TR" smtClean="0"/>
              <a:t>‹#›</a:t>
            </a:fld>
            <a:endParaRPr lang="tr-TR"/>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12883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A6FF30B-5912-4CC0-920E-EFD8D23B8705}" type="datetimeFigureOut">
              <a:rPr lang="tr-TR" smtClean="0"/>
              <a:t>9.12.2024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87734EB-D794-4321-BC9E-4E48FA504040}" type="slidenum">
              <a:rPr lang="tr-TR" smtClean="0"/>
              <a:t>‹#›</a:t>
            </a:fld>
            <a:endParaRPr lang="tr-TR"/>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10297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A6FF30B-5912-4CC0-920E-EFD8D23B8705}" type="datetimeFigureOut">
              <a:rPr lang="tr-TR" smtClean="0"/>
              <a:t>9.12.2024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87734EB-D794-4321-BC9E-4E48FA504040}" type="slidenum">
              <a:rPr lang="tr-TR" smtClean="0"/>
              <a:t>‹#›</a:t>
            </a:fld>
            <a:endParaRPr lang="tr-TR"/>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56631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4A6FF30B-5912-4CC0-920E-EFD8D23B8705}" type="datetimeFigureOut">
              <a:rPr lang="tr-TR" smtClean="0"/>
              <a:t>9.12.2024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87734EB-D794-4321-BC9E-4E48FA504040}" type="slidenum">
              <a:rPr lang="tr-TR" smtClean="0"/>
              <a:t>‹#›</a:t>
            </a:fld>
            <a:endParaRPr lang="tr-TR"/>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92432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4" name="Content Placeholder 3"/>
          <p:cNvSpPr>
            <a:spLocks noGrp="1"/>
          </p:cNvSpPr>
          <p:nvPr>
            <p:ph sz="half" idx="2"/>
          </p:nvPr>
        </p:nvSpPr>
        <p:spPr>
          <a:xfrm>
            <a:off x="1443491" y="2824270"/>
            <a:ext cx="3125766" cy="264445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6" name="Content Placeholder 5"/>
          <p:cNvSpPr>
            <a:spLocks noGrp="1"/>
          </p:cNvSpPr>
          <p:nvPr>
            <p:ph sz="quarter" idx="4"/>
          </p:nvPr>
        </p:nvSpPr>
        <p:spPr>
          <a:xfrm>
            <a:off x="4889182" y="2821491"/>
            <a:ext cx="3125652" cy="263737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4A6FF30B-5912-4CC0-920E-EFD8D23B8705}" type="datetimeFigureOut">
              <a:rPr lang="tr-TR" smtClean="0"/>
              <a:t>9.12.2024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87734EB-D794-4321-BC9E-4E48FA504040}" type="slidenum">
              <a:rPr lang="tr-TR" smtClean="0"/>
              <a:t>‹#›</a:t>
            </a:fld>
            <a:endParaRPr lang="tr-TR"/>
          </a:p>
        </p:txBody>
      </p:sp>
    </p:spTree>
    <p:extLst>
      <p:ext uri="{BB962C8B-B14F-4D97-AF65-F5344CB8AC3E}">
        <p14:creationId xmlns:p14="http://schemas.microsoft.com/office/powerpoint/2010/main" val="3301514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4A6FF30B-5912-4CC0-920E-EFD8D23B8705}" type="datetimeFigureOut">
              <a:rPr lang="tr-TR" smtClean="0"/>
              <a:t>9.12.2024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87734EB-D794-4321-BC9E-4E48FA504040}" type="slidenum">
              <a:rPr lang="tr-TR" smtClean="0"/>
              <a:t>‹#›</a:t>
            </a:fld>
            <a:endParaRPr lang="tr-TR"/>
          </a:p>
        </p:txBody>
      </p:sp>
    </p:spTree>
    <p:extLst>
      <p:ext uri="{BB962C8B-B14F-4D97-AF65-F5344CB8AC3E}">
        <p14:creationId xmlns:p14="http://schemas.microsoft.com/office/powerpoint/2010/main" val="2138870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FF30B-5912-4CC0-920E-EFD8D23B8705}" type="datetimeFigureOut">
              <a:rPr lang="tr-TR" smtClean="0"/>
              <a:t>9.12.2024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87734EB-D794-4321-BC9E-4E48FA504040}" type="slidenum">
              <a:rPr lang="tr-TR" smtClean="0"/>
              <a:t>‹#›</a:t>
            </a:fld>
            <a:endParaRPr lang="tr-TR"/>
          </a:p>
        </p:txBody>
      </p:sp>
    </p:spTree>
    <p:extLst>
      <p:ext uri="{BB962C8B-B14F-4D97-AF65-F5344CB8AC3E}">
        <p14:creationId xmlns:p14="http://schemas.microsoft.com/office/powerpoint/2010/main" val="1306512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tr-TR"/>
              <a:t>Asıl başlık stilini düzenlemek için tıklayın</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A6FF30B-5912-4CC0-920E-EFD8D23B8705}" type="datetimeFigureOut">
              <a:rPr lang="tr-TR" smtClean="0"/>
              <a:t>9.12.2024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87734EB-D794-4321-BC9E-4E48FA504040}" type="slidenum">
              <a:rPr lang="tr-TR" smtClean="0"/>
              <a:t>‹#›</a:t>
            </a:fld>
            <a:endParaRPr lang="tr-TR"/>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7084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a:t>Resim eklemek için simgeye tıklayın</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A6FF30B-5912-4CC0-920E-EFD8D23B8705}" type="datetimeFigureOut">
              <a:rPr lang="tr-TR" smtClean="0"/>
              <a:t>9.12.2024</a:t>
            </a:fld>
            <a:endParaRPr lang="tr-TR"/>
          </a:p>
        </p:txBody>
      </p:sp>
      <p:sp>
        <p:nvSpPr>
          <p:cNvPr id="6" name="Footer Placeholder 5"/>
          <p:cNvSpPr>
            <a:spLocks noGrp="1"/>
          </p:cNvSpPr>
          <p:nvPr>
            <p:ph type="ftr" sz="quarter" idx="11"/>
          </p:nvPr>
        </p:nvSpPr>
        <p:spPr>
          <a:xfrm>
            <a:off x="1437530" y="318641"/>
            <a:ext cx="3251553" cy="320931"/>
          </a:xfrm>
        </p:spPr>
        <p:txBody>
          <a:bodyPr/>
          <a:lstStyle/>
          <a:p>
            <a:endParaRPr lang="tr-TR"/>
          </a:p>
        </p:txBody>
      </p:sp>
      <p:sp>
        <p:nvSpPr>
          <p:cNvPr id="7" name="Slide Number Placeholder 6"/>
          <p:cNvSpPr>
            <a:spLocks noGrp="1"/>
          </p:cNvSpPr>
          <p:nvPr>
            <p:ph type="sldNum" sz="quarter" idx="12"/>
          </p:nvPr>
        </p:nvSpPr>
        <p:spPr/>
        <p:txBody>
          <a:bodyPr/>
          <a:lstStyle/>
          <a:p>
            <a:fld id="{987734EB-D794-4321-BC9E-4E48FA504040}" type="slidenum">
              <a:rPr lang="tr-TR" smtClean="0"/>
              <a:t>‹#›</a:t>
            </a:fld>
            <a:endParaRPr lang="tr-TR"/>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68459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A6FF30B-5912-4CC0-920E-EFD8D23B8705}" type="datetimeFigureOut">
              <a:rPr lang="tr-TR" smtClean="0"/>
              <a:t>9.12.2024</a:t>
            </a:fld>
            <a:endParaRPr lang="tr-TR"/>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987734EB-D794-4321-BC9E-4E48FA504040}" type="slidenum">
              <a:rPr lang="tr-TR" smtClean="0"/>
              <a:t>‹#›</a:t>
            </a:fld>
            <a:endParaRPr lang="tr-TR"/>
          </a:p>
        </p:txBody>
      </p:sp>
    </p:spTree>
    <p:extLst>
      <p:ext uri="{BB962C8B-B14F-4D97-AF65-F5344CB8AC3E}">
        <p14:creationId xmlns:p14="http://schemas.microsoft.com/office/powerpoint/2010/main" val="72563373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363188" y="2924944"/>
            <a:ext cx="7349869" cy="3048709"/>
          </a:xfrm>
        </p:spPr>
        <p:txBody>
          <a:bodyPr>
            <a:normAutofit fontScale="90000"/>
          </a:bodyPr>
          <a:lstStyle/>
          <a:p>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br>
              <a:rPr lang="tr-TR" dirty="0">
                <a:solidFill>
                  <a:schemeClr val="tx1">
                    <a:lumMod val="95000"/>
                    <a:lumOff val="5000"/>
                  </a:schemeClr>
                </a:solidFill>
              </a:rPr>
            </a:br>
            <a:r>
              <a:rPr lang="tr-TR" dirty="0">
                <a:solidFill>
                  <a:schemeClr val="tx1">
                    <a:lumMod val="95000"/>
                    <a:lumOff val="5000"/>
                  </a:schemeClr>
                </a:solidFill>
              </a:rPr>
              <a:t>KARABÜK ÜNİVERSİTESİ EDEBİYAT FAKÜLTESİ</a:t>
            </a:r>
            <a:br>
              <a:rPr lang="tr-TR" dirty="0">
                <a:solidFill>
                  <a:schemeClr val="tx1">
                    <a:lumMod val="95000"/>
                    <a:lumOff val="5000"/>
                  </a:schemeClr>
                </a:solidFill>
              </a:rPr>
            </a:br>
            <a:r>
              <a:rPr lang="tr-TR" dirty="0">
                <a:solidFill>
                  <a:schemeClr val="tx1">
                    <a:lumMod val="95000"/>
                    <a:lumOff val="5000"/>
                  </a:schemeClr>
                </a:solidFill>
              </a:rPr>
              <a:t>SOSYOLOJİ BÖLÜMÜ</a:t>
            </a:r>
          </a:p>
        </p:txBody>
      </p:sp>
      <p:sp>
        <p:nvSpPr>
          <p:cNvPr id="3" name="Alt Başlık 2"/>
          <p:cNvSpPr>
            <a:spLocks noGrp="1"/>
          </p:cNvSpPr>
          <p:nvPr>
            <p:ph type="subTitle" idx="1"/>
          </p:nvPr>
        </p:nvSpPr>
        <p:spPr>
          <a:xfrm>
            <a:off x="533400" y="3228536"/>
            <a:ext cx="7854696" cy="1991852"/>
          </a:xfrm>
        </p:spPr>
        <p:txBody>
          <a:bodyPr/>
          <a:lstStyle/>
          <a:p>
            <a:endParaRPr lang="tr-TR" dirty="0"/>
          </a:p>
          <a:p>
            <a:endParaRPr lang="tr-TR" dirty="0"/>
          </a:p>
          <a:p>
            <a:endParaRPr lang="tr-TR" dirty="0"/>
          </a:p>
        </p:txBody>
      </p:sp>
      <p:pic>
        <p:nvPicPr>
          <p:cNvPr id="4" name="Resim 3">
            <a:extLst>
              <a:ext uri="{FF2B5EF4-FFF2-40B4-BE49-F238E27FC236}">
                <a16:creationId xmlns:a16="http://schemas.microsoft.com/office/drawing/2014/main" id="{C3320748-A0D0-446D-9528-9FE9CB9A4F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784" y="87646"/>
            <a:ext cx="3312368" cy="3140890"/>
          </a:xfrm>
          <a:prstGeom prst="rect">
            <a:avLst/>
          </a:prstGeom>
        </p:spPr>
      </p:pic>
    </p:spTree>
    <p:extLst>
      <p:ext uri="{BB962C8B-B14F-4D97-AF65-F5344CB8AC3E}">
        <p14:creationId xmlns:p14="http://schemas.microsoft.com/office/powerpoint/2010/main" val="2724009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Dersdeki kişiler">
            <a:extLst>
              <a:ext uri="{FF2B5EF4-FFF2-40B4-BE49-F238E27FC236}">
                <a16:creationId xmlns:a16="http://schemas.microsoft.com/office/drawing/2014/main" id="{0F497A71-E3C2-394B-841B-F549E396D896}"/>
              </a:ext>
            </a:extLst>
          </p:cNvPr>
          <p:cNvPicPr>
            <a:picLocks noChangeAspect="1"/>
          </p:cNvPicPr>
          <p:nvPr/>
        </p:nvPicPr>
        <p:blipFill>
          <a:blip r:embed="rId2">
            <a:alphaModFix amt="50000"/>
            <a:grayscl/>
            <a:extLst>
              <a:ext uri="{28A0092B-C50C-407E-A947-70E740481C1C}">
                <a14:useLocalDpi xmlns:a14="http://schemas.microsoft.com/office/drawing/2010/main" val="0"/>
              </a:ext>
            </a:extLst>
          </a:blip>
          <a:srcRect l="3552" r="7449" b="-1"/>
          <a:stretch/>
        </p:blipFill>
        <p:spPr>
          <a:xfrm>
            <a:off x="228" y="10"/>
            <a:ext cx="9143772" cy="6857990"/>
          </a:xfrm>
          <a:prstGeom prst="rect">
            <a:avLst/>
          </a:prstGeom>
        </p:spPr>
      </p:pic>
      <p:sp>
        <p:nvSpPr>
          <p:cNvPr id="12"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5" y="443732"/>
            <a:ext cx="608265"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4"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7" y="540921"/>
            <a:ext cx="3730436"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6" name="Rectangle 15">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9144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Unvan 1">
            <a:extLst>
              <a:ext uri="{FF2B5EF4-FFF2-40B4-BE49-F238E27FC236}">
                <a16:creationId xmlns:a16="http://schemas.microsoft.com/office/drawing/2014/main" id="{7C0BB664-DDE8-4C4A-9460-3CBEF14940FB}"/>
              </a:ext>
            </a:extLst>
          </p:cNvPr>
          <p:cNvSpPr>
            <a:spLocks noGrp="1"/>
          </p:cNvSpPr>
          <p:nvPr>
            <p:ph type="title"/>
          </p:nvPr>
        </p:nvSpPr>
        <p:spPr>
          <a:xfrm>
            <a:off x="847703" y="1193800"/>
            <a:ext cx="2394787" cy="4699000"/>
          </a:xfrm>
        </p:spPr>
        <p:txBody>
          <a:bodyPr anchor="ctr">
            <a:normAutofit/>
          </a:bodyPr>
          <a:lstStyle/>
          <a:p>
            <a:r>
              <a:rPr lang="tr-TR"/>
              <a:t>SOSYOLOJİ BÖLÜMÜ</a:t>
            </a:r>
          </a:p>
        </p:txBody>
      </p:sp>
      <p:cxnSp>
        <p:nvCxnSpPr>
          <p:cNvPr id="18" name="Straight Connector 17">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96CD03D8-001F-49A3-B75D-9EB139C24393}"/>
              </a:ext>
            </a:extLst>
          </p:cNvPr>
          <p:cNvSpPr>
            <a:spLocks noGrp="1"/>
          </p:cNvSpPr>
          <p:nvPr>
            <p:ph idx="1"/>
          </p:nvPr>
        </p:nvSpPr>
        <p:spPr>
          <a:xfrm>
            <a:off x="3732477" y="1193800"/>
            <a:ext cx="4563818" cy="4699000"/>
          </a:xfrm>
        </p:spPr>
        <p:txBody>
          <a:bodyPr anchor="ctr">
            <a:normAutofit/>
          </a:bodyPr>
          <a:lstStyle/>
          <a:p>
            <a:endParaRPr lang="tr-TR"/>
          </a:p>
          <a:p>
            <a:r>
              <a:rPr lang="tr-TR"/>
              <a:t>Bölüm Kurumlar Sosyolojisi, Uygulamalı Sosyoloji, Genel Sosyoloji  ve Metodoloji olmak üzere üç ana bilim dalından oluşmaktadır ve bu anabilim dallarına yönelik dersler verilmektedir.</a:t>
            </a:r>
          </a:p>
        </p:txBody>
      </p:sp>
      <p:sp>
        <p:nvSpPr>
          <p:cNvPr id="20"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1" y="6007878"/>
            <a:ext cx="2625537"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63855015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dağ, açık hava, gök, ağaç içeren bir resim&#10;&#10;Çok yüksek güvenilirlikle oluşturulmuş açıklama">
            <a:extLst>
              <a:ext uri="{FF2B5EF4-FFF2-40B4-BE49-F238E27FC236}">
                <a16:creationId xmlns:a16="http://schemas.microsoft.com/office/drawing/2014/main" id="{E6FE6D47-198C-4F8A-AE1A-F6C554BE1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261298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Büyük harf içeren bir mezun">
            <a:extLst>
              <a:ext uri="{FF2B5EF4-FFF2-40B4-BE49-F238E27FC236}">
                <a16:creationId xmlns:a16="http://schemas.microsoft.com/office/drawing/2014/main" id="{933B8C2A-924A-DDB1-639F-EBC06A3E8516}"/>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r="11001" b="-1"/>
          <a:stretch/>
        </p:blipFill>
        <p:spPr>
          <a:xfrm>
            <a:off x="228" y="10"/>
            <a:ext cx="9143772" cy="6857990"/>
          </a:xfrm>
          <a:prstGeom prst="rect">
            <a:avLst/>
          </a:prstGeom>
        </p:spPr>
      </p:pic>
      <p:sp>
        <p:nvSpPr>
          <p:cNvPr id="12"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5" y="443732"/>
            <a:ext cx="608265"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4"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7" y="540921"/>
            <a:ext cx="3730436"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6" name="Rectangle 15">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9144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Başlık 1"/>
          <p:cNvSpPr>
            <a:spLocks noGrp="1"/>
          </p:cNvSpPr>
          <p:nvPr>
            <p:ph type="title"/>
          </p:nvPr>
        </p:nvSpPr>
        <p:spPr>
          <a:xfrm>
            <a:off x="847703" y="1193800"/>
            <a:ext cx="2394787" cy="4699000"/>
          </a:xfrm>
        </p:spPr>
        <p:txBody>
          <a:bodyPr anchor="ctr">
            <a:normAutofit/>
          </a:bodyPr>
          <a:lstStyle/>
          <a:p>
            <a:r>
              <a:rPr lang="tr-TR" dirty="0"/>
              <a:t>SOSYOLOJİ BÖLÜMÜ</a:t>
            </a:r>
            <a:br>
              <a:rPr lang="tr-TR" dirty="0"/>
            </a:br>
            <a:endParaRPr lang="tr-TR"/>
          </a:p>
        </p:txBody>
      </p:sp>
      <p:cxnSp>
        <p:nvCxnSpPr>
          <p:cNvPr id="18" name="Straight Connector 17">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p:cNvSpPr>
            <a:spLocks noGrp="1"/>
          </p:cNvSpPr>
          <p:nvPr>
            <p:ph idx="1"/>
          </p:nvPr>
        </p:nvSpPr>
        <p:spPr>
          <a:xfrm>
            <a:off x="3732477" y="1193800"/>
            <a:ext cx="4563818" cy="4699000"/>
          </a:xfrm>
        </p:spPr>
        <p:txBody>
          <a:bodyPr anchor="ctr">
            <a:normAutofit/>
          </a:bodyPr>
          <a:lstStyle/>
          <a:p>
            <a:pPr>
              <a:lnSpc>
                <a:spcPct val="110000"/>
              </a:lnSpc>
            </a:pPr>
            <a:r>
              <a:rPr lang="tr-TR" altLang="tr-TR" sz="1600">
                <a:latin typeface="Constantia" panose="02030602050306030303" pitchFamily="18" charset="0"/>
              </a:rPr>
              <a:t>Bölümün amacı insanlık tarihinin en büyük organizasyonu olan toplumların; yapısını, gelişimini, değişimini, örgütlenme şekillerini ve kültürel dünyasını analiz etmektir. Sosyal hayatta karşılaşılan problemlere çözüm aramak ve topluma dair kuramlar ortaya koymaktır.</a:t>
            </a:r>
            <a:endParaRPr lang="en-GB" altLang="tr-TR" sz="1600">
              <a:latin typeface="Constantia" panose="02030602050306030303" pitchFamily="18" charset="0"/>
            </a:endParaRPr>
          </a:p>
          <a:p>
            <a:pPr>
              <a:lnSpc>
                <a:spcPct val="110000"/>
              </a:lnSpc>
            </a:pPr>
            <a:r>
              <a:rPr lang="tr-TR" altLang="tr-TR" sz="1600">
                <a:latin typeface="Constantia" panose="02030602050306030303" pitchFamily="18" charset="0"/>
              </a:rPr>
              <a:t>Sosyoloji Bölümü mezun</a:t>
            </a:r>
            <a:r>
              <a:rPr lang="en-GB" altLang="tr-TR" sz="1600">
                <a:latin typeface="Constantia" panose="02030602050306030303" pitchFamily="18" charset="0"/>
              </a:rPr>
              <a:t>u</a:t>
            </a:r>
            <a:r>
              <a:rPr lang="tr-TR" altLang="tr-TR" sz="1600">
                <a:latin typeface="Constantia" panose="02030602050306030303" pitchFamily="18" charset="0"/>
              </a:rPr>
              <a:t> olanlar, formasyon almaları halinde felsefe grubu öğretmeni olarak milli eğitimde görev alabilmektedir. Bunun yanı sıra mezun olanlar çeşitli hükümet bakanlıkları, sivil toplum örgütleri, araştırma şirketleri, reklam ajansları, pazarlama firmaları, bankalar gibi kamu ve özel sektör kurumlarında çalışabilmektedirler.</a:t>
            </a:r>
          </a:p>
        </p:txBody>
      </p:sp>
      <p:sp>
        <p:nvSpPr>
          <p:cNvPr id="20"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1" y="6007878"/>
            <a:ext cx="2625537"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49053051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gök, açık hava, bina içeren bir resim&#10;&#10;Çok yüksek güvenilirlikle oluşturulmuş açıklama">
            <a:extLst>
              <a:ext uri="{FF2B5EF4-FFF2-40B4-BE49-F238E27FC236}">
                <a16:creationId xmlns:a16="http://schemas.microsoft.com/office/drawing/2014/main" id="{4260F2C3-46C2-49F4-B007-44C496F66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2652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Beyaz bir kitaplıkta kağıt ve basılı kitaplar">
            <a:extLst>
              <a:ext uri="{FF2B5EF4-FFF2-40B4-BE49-F238E27FC236}">
                <a16:creationId xmlns:a16="http://schemas.microsoft.com/office/drawing/2014/main" id="{FE37AD1A-493D-A50C-8656-E042049B35BC}"/>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r="667" b="-2"/>
          <a:stretch/>
        </p:blipFill>
        <p:spPr>
          <a:xfrm>
            <a:off x="228" y="10"/>
            <a:ext cx="9143772" cy="6857990"/>
          </a:xfrm>
          <a:prstGeom prst="rect">
            <a:avLst/>
          </a:prstGeom>
        </p:spPr>
      </p:pic>
      <p:sp>
        <p:nvSpPr>
          <p:cNvPr id="12"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5" y="443732"/>
            <a:ext cx="608265"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4"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7" y="540921"/>
            <a:ext cx="3730436"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6" name="Rectangle 15">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9144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Unvan 1">
            <a:extLst>
              <a:ext uri="{FF2B5EF4-FFF2-40B4-BE49-F238E27FC236}">
                <a16:creationId xmlns:a16="http://schemas.microsoft.com/office/drawing/2014/main" id="{6E4756FF-817A-490D-BC15-1832ADE4C693}"/>
              </a:ext>
            </a:extLst>
          </p:cNvPr>
          <p:cNvSpPr>
            <a:spLocks noGrp="1"/>
          </p:cNvSpPr>
          <p:nvPr>
            <p:ph type="title"/>
          </p:nvPr>
        </p:nvSpPr>
        <p:spPr>
          <a:xfrm>
            <a:off x="847703" y="1193800"/>
            <a:ext cx="2394787" cy="4699000"/>
          </a:xfrm>
        </p:spPr>
        <p:txBody>
          <a:bodyPr anchor="ctr">
            <a:normAutofit/>
          </a:bodyPr>
          <a:lstStyle/>
          <a:p>
            <a:r>
              <a:rPr lang="tr-TR" sz="2700"/>
              <a:t>Kütüphane Hizmetleri</a:t>
            </a:r>
          </a:p>
        </p:txBody>
      </p:sp>
      <p:cxnSp>
        <p:nvCxnSpPr>
          <p:cNvPr id="18" name="Straight Connector 17">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C82DD293-C451-4ABB-A2E2-D959E5B3FB49}"/>
              </a:ext>
            </a:extLst>
          </p:cNvPr>
          <p:cNvSpPr>
            <a:spLocks noGrp="1"/>
          </p:cNvSpPr>
          <p:nvPr>
            <p:ph idx="1"/>
          </p:nvPr>
        </p:nvSpPr>
        <p:spPr>
          <a:xfrm>
            <a:off x="3738955" y="1042109"/>
            <a:ext cx="5081512" cy="5387189"/>
          </a:xfrm>
        </p:spPr>
        <p:txBody>
          <a:bodyPr anchor="ctr">
            <a:noAutofit/>
          </a:bodyPr>
          <a:lstStyle/>
          <a:p>
            <a:pPr>
              <a:lnSpc>
                <a:spcPct val="110000"/>
              </a:lnSpc>
            </a:pPr>
            <a:r>
              <a:rPr lang="tr-TR" sz="1800" dirty="0"/>
              <a:t>Kütüphanemiz; Üniversitemizin eğitim-öğretim, bilimsel araştırma ve çalışmalarını desteklemek amacıyla basılı ve elektronik bilgi kaynaklarını sağlamak, elektronik ortamda kütüphane kurallarına göre düzenleyerek kaydetmek ve kullanıcılara en hızlı ve en kolay şekilde sunmak için faaliyetlerde bulunur. </a:t>
            </a:r>
          </a:p>
          <a:p>
            <a:pPr>
              <a:lnSpc>
                <a:spcPct val="110000"/>
              </a:lnSpc>
            </a:pPr>
            <a:r>
              <a:rPr lang="tr-TR" sz="1800" dirty="0"/>
              <a:t>Kütüphanemiz koleksiyonunda 45.600 civarında basılı kitap,3.644.000 e-kitap,54.822 </a:t>
            </a:r>
            <a:r>
              <a:rPr lang="tr-TR" dirty="0"/>
              <a:t>adet</a:t>
            </a:r>
            <a:r>
              <a:rPr lang="tr-TR" sz="1800" dirty="0"/>
              <a:t> e-dergi; </a:t>
            </a:r>
            <a:r>
              <a:rPr lang="tr-TR" sz="1800" dirty="0" err="1"/>
              <a:t>Science</a:t>
            </a:r>
            <a:r>
              <a:rPr lang="tr-TR" sz="1800" dirty="0"/>
              <a:t> Direct, Web of  </a:t>
            </a:r>
            <a:r>
              <a:rPr lang="tr-TR" sz="1800" dirty="0" err="1"/>
              <a:t>Science</a:t>
            </a:r>
            <a:r>
              <a:rPr lang="tr-TR" sz="1800" dirty="0"/>
              <a:t>, IEEE, CAB, ACS, </a:t>
            </a:r>
            <a:r>
              <a:rPr lang="tr-TR" sz="1800" dirty="0" err="1"/>
              <a:t>Proquest</a:t>
            </a:r>
            <a:r>
              <a:rPr lang="tr-TR" sz="1800" dirty="0"/>
              <a:t>, </a:t>
            </a:r>
            <a:r>
              <a:rPr lang="tr-TR" sz="1800" dirty="0" err="1"/>
              <a:t>Jstor</a:t>
            </a:r>
            <a:r>
              <a:rPr lang="tr-TR" sz="1800" dirty="0"/>
              <a:t>, Tümer Altaş YDS </a:t>
            </a:r>
            <a:r>
              <a:rPr lang="tr-TR" sz="1800" dirty="0" err="1"/>
              <a:t>veritabanları</a:t>
            </a:r>
            <a:r>
              <a:rPr lang="tr-TR" sz="1800" dirty="0"/>
              <a:t> ve aynı zamanda TÜBİTAK </a:t>
            </a:r>
            <a:r>
              <a:rPr lang="tr-TR" sz="1800" dirty="0" err="1"/>
              <a:t>ULAKBİM’in</a:t>
            </a:r>
            <a:r>
              <a:rPr lang="tr-TR" sz="1800" dirty="0"/>
              <a:t> sağladıkları ile birlikte dünya kütüphanelerine ulaşma imkanı sağlayan 28 adet </a:t>
            </a:r>
            <a:r>
              <a:rPr lang="tr-TR" sz="1800" dirty="0" err="1"/>
              <a:t>veritabanına</a:t>
            </a:r>
            <a:r>
              <a:rPr lang="tr-TR" sz="1800" dirty="0"/>
              <a:t> da abonedir. Bu </a:t>
            </a:r>
            <a:r>
              <a:rPr lang="tr-TR" sz="1800" dirty="0" err="1"/>
              <a:t>veritabanlarına</a:t>
            </a:r>
            <a:r>
              <a:rPr lang="tr-TR" sz="1800" dirty="0"/>
              <a:t> bilgisayarlarınıza </a:t>
            </a:r>
            <a:r>
              <a:rPr lang="tr-TR" sz="1800" dirty="0" err="1"/>
              <a:t>proxy</a:t>
            </a:r>
            <a:r>
              <a:rPr lang="tr-TR" sz="1800" dirty="0"/>
              <a:t> ayarı yaparak evinizden de sınırsız erişim imkanına sahip olabilirsiniz. </a:t>
            </a:r>
          </a:p>
        </p:txBody>
      </p:sp>
      <p:sp>
        <p:nvSpPr>
          <p:cNvPr id="20"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1" y="6007878"/>
            <a:ext cx="2625537"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4678108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B4C6C667-0C4A-44A4-A1DD-C8CDDBCC6E05}"/>
              </a:ext>
            </a:extLst>
          </p:cNvPr>
          <p:cNvSpPr>
            <a:spLocks noGrp="1"/>
          </p:cNvSpPr>
          <p:nvPr>
            <p:ph type="title"/>
          </p:nvPr>
        </p:nvSpPr>
        <p:spPr>
          <a:xfrm>
            <a:off x="633357" y="1600199"/>
            <a:ext cx="2654449" cy="4297680"/>
          </a:xfrm>
        </p:spPr>
        <p:txBody>
          <a:bodyPr anchor="ctr">
            <a:normAutofit/>
          </a:bodyPr>
          <a:lstStyle/>
          <a:p>
            <a:r>
              <a:rPr lang="tr-TR"/>
              <a:t>Kütüphane Hizmetleri</a:t>
            </a:r>
            <a:endParaRPr lang="tr-TR" dirty="0"/>
          </a:p>
        </p:txBody>
      </p:sp>
      <p:cxnSp>
        <p:nvCxnSpPr>
          <p:cNvPr id="10" name="Straight Connector 9">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AC18CB02-DD0C-4E1C-AE3A-05D1D33EB124}"/>
              </a:ext>
            </a:extLst>
          </p:cNvPr>
          <p:cNvSpPr>
            <a:spLocks noGrp="1"/>
          </p:cNvSpPr>
          <p:nvPr>
            <p:ph idx="1"/>
          </p:nvPr>
        </p:nvSpPr>
        <p:spPr>
          <a:xfrm>
            <a:off x="3693638" y="1600199"/>
            <a:ext cx="4597502" cy="4297680"/>
          </a:xfrm>
        </p:spPr>
        <p:txBody>
          <a:bodyPr anchor="ctr">
            <a:normAutofit/>
          </a:bodyPr>
          <a:lstStyle/>
          <a:p>
            <a:r>
              <a:rPr lang="tr-TR" dirty="0"/>
              <a:t>Merkez Kütüphanemizde kullanıcılar için 7 gün 24 saat açık ferah bir çalışma ortamı sağlayan okuma salonu ile hizmet verilmekte olup kampüs içerisinde  toplamda 4 adet çalışma salonu bulunmaktadır. 3.000 metre kare alan üzerinde yapımı biten Merkez Kütüphanemiz hizmetinize girmiştir.</a:t>
            </a:r>
          </a:p>
          <a:p>
            <a:endParaRPr lang="tr-TR" dirty="0"/>
          </a:p>
        </p:txBody>
      </p:sp>
    </p:spTree>
    <p:extLst>
      <p:ext uri="{BB962C8B-B14F-4D97-AF65-F5344CB8AC3E}">
        <p14:creationId xmlns:p14="http://schemas.microsoft.com/office/powerpoint/2010/main" val="217881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iç mekan, bina, yer, tavan içeren bir resim&#10;&#10;Çok yüksek güvenilirlikle oluşturulmuş açıklama">
            <a:extLst>
              <a:ext uri="{FF2B5EF4-FFF2-40B4-BE49-F238E27FC236}">
                <a16:creationId xmlns:a16="http://schemas.microsoft.com/office/drawing/2014/main" id="{BE067166-BC85-4A29-B13B-4D7673FBC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Tree>
    <p:extLst>
      <p:ext uri="{BB962C8B-B14F-4D97-AF65-F5344CB8AC3E}">
        <p14:creationId xmlns:p14="http://schemas.microsoft.com/office/powerpoint/2010/main" val="745771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9B946ED8-B208-4D88-AE2E-0D555199490D}"/>
              </a:ext>
            </a:extLst>
          </p:cNvPr>
          <p:cNvSpPr>
            <a:spLocks noGrp="1"/>
          </p:cNvSpPr>
          <p:nvPr>
            <p:ph type="title"/>
          </p:nvPr>
        </p:nvSpPr>
        <p:spPr>
          <a:xfrm>
            <a:off x="633357" y="1600199"/>
            <a:ext cx="2654449" cy="4297680"/>
          </a:xfrm>
        </p:spPr>
        <p:txBody>
          <a:bodyPr anchor="ctr">
            <a:normAutofit/>
          </a:bodyPr>
          <a:lstStyle/>
          <a:p>
            <a:r>
              <a:rPr lang="tr-TR" dirty="0"/>
              <a:t>ÇİFT ANADAL VE YANDAL</a:t>
            </a:r>
            <a:endParaRPr lang="tr-TR"/>
          </a:p>
        </p:txBody>
      </p:sp>
      <p:cxnSp>
        <p:nvCxnSpPr>
          <p:cNvPr id="10" name="Straight Connector 9">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E6689E0A-62AB-45F7-8834-0660BA2EAA14}"/>
              </a:ext>
            </a:extLst>
          </p:cNvPr>
          <p:cNvSpPr>
            <a:spLocks noGrp="1"/>
          </p:cNvSpPr>
          <p:nvPr>
            <p:ph idx="1"/>
          </p:nvPr>
        </p:nvSpPr>
        <p:spPr>
          <a:xfrm>
            <a:off x="3693638" y="1268760"/>
            <a:ext cx="4982813" cy="5349199"/>
          </a:xfrm>
        </p:spPr>
        <p:txBody>
          <a:bodyPr anchor="ctr">
            <a:normAutofit lnSpcReduction="10000"/>
          </a:bodyPr>
          <a:lstStyle/>
          <a:p>
            <a:pPr>
              <a:lnSpc>
                <a:spcPct val="110000"/>
              </a:lnSpc>
            </a:pPr>
            <a:r>
              <a:rPr lang="tr-TR" sz="1800" dirty="0"/>
              <a:t>Çift anadal programı: Öğrencinin iki diploma programından iki ayrı diploma alabilmesini sağlayan programı.</a:t>
            </a:r>
          </a:p>
          <a:p>
            <a:pPr>
              <a:lnSpc>
                <a:spcPct val="110000"/>
              </a:lnSpc>
            </a:pPr>
            <a:r>
              <a:rPr lang="tr-TR" sz="1800" dirty="0"/>
              <a:t>Bir diploma programına kayıtlı öğrencinin başka bir diploma programı kapsamında belirli bir konuya yönelik sınırlı sayıda dersi almak suretiyle, bir belge (</a:t>
            </a:r>
            <a:r>
              <a:rPr lang="tr-TR" sz="1800" dirty="0" err="1"/>
              <a:t>yandal</a:t>
            </a:r>
            <a:r>
              <a:rPr lang="tr-TR" sz="1800" dirty="0"/>
              <a:t> sertifikası) alabilmelerini sağlayan program.</a:t>
            </a:r>
          </a:p>
          <a:p>
            <a:pPr>
              <a:lnSpc>
                <a:spcPct val="110000"/>
              </a:lnSpc>
            </a:pPr>
            <a:r>
              <a:rPr lang="tr-TR" sz="1800" dirty="0"/>
              <a:t>Diploma programındaki genel not ortalaması en az 100 üzerinden 70 olan başarı sıralaması itibari ile en üst %20’de bulunan öğrenciler ikinci anadal diploma programına başvurabilirler. </a:t>
            </a:r>
            <a:r>
              <a:rPr lang="tr-TR" sz="1800" dirty="0" err="1"/>
              <a:t>Yandal</a:t>
            </a:r>
            <a:r>
              <a:rPr lang="tr-TR" sz="1800" dirty="0"/>
              <a:t> için ise öğrencinin başvuru sırasında anadal programındaki genel not ortalamasının en az 100 üzerinden 65 olması gerekir. Çift anadal için en erken 3 en geç 5, </a:t>
            </a:r>
            <a:r>
              <a:rPr lang="tr-TR" sz="1800" dirty="0" err="1"/>
              <a:t>yandal</a:t>
            </a:r>
            <a:r>
              <a:rPr lang="tr-TR" sz="1800" dirty="0"/>
              <a:t> için ise en erken 3 en geç 6. yarıyılın başında başvuru yapılır.</a:t>
            </a:r>
          </a:p>
        </p:txBody>
      </p:sp>
    </p:spTree>
    <p:extLst>
      <p:ext uri="{BB962C8B-B14F-4D97-AF65-F5344CB8AC3E}">
        <p14:creationId xmlns:p14="http://schemas.microsoft.com/office/powerpoint/2010/main" val="2506025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çayır, gök, ağaç, açık hava içeren bir resim&#10;&#10;Çok yüksek güvenilirlikle oluşturulmuş açıklama">
            <a:extLst>
              <a:ext uri="{FF2B5EF4-FFF2-40B4-BE49-F238E27FC236}">
                <a16:creationId xmlns:a16="http://schemas.microsoft.com/office/drawing/2014/main" id="{42E95301-4392-4AA4-B998-1038C1A88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5555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3E2318A-20D4-4AFB-9346-18D1A0765B37}"/>
              </a:ext>
            </a:extLst>
          </p:cNvPr>
          <p:cNvSpPr>
            <a:spLocks noGrp="1"/>
          </p:cNvSpPr>
          <p:nvPr>
            <p:ph type="title"/>
          </p:nvPr>
        </p:nvSpPr>
        <p:spPr/>
        <p:txBody>
          <a:bodyPr/>
          <a:lstStyle/>
          <a:p>
            <a:pPr algn="ctr"/>
            <a:r>
              <a:rPr lang="tr-TR" dirty="0"/>
              <a:t>DEĞİŞİM PROGRAMLARI</a:t>
            </a:r>
          </a:p>
        </p:txBody>
      </p:sp>
      <p:sp>
        <p:nvSpPr>
          <p:cNvPr id="3" name="İçerik Yer Tutucusu 2">
            <a:extLst>
              <a:ext uri="{FF2B5EF4-FFF2-40B4-BE49-F238E27FC236}">
                <a16:creationId xmlns:a16="http://schemas.microsoft.com/office/drawing/2014/main" id="{C90C68B1-563C-412B-8B2C-FF026C633123}"/>
              </a:ext>
            </a:extLst>
          </p:cNvPr>
          <p:cNvSpPr>
            <a:spLocks noGrp="1"/>
          </p:cNvSpPr>
          <p:nvPr>
            <p:ph idx="1"/>
          </p:nvPr>
        </p:nvSpPr>
        <p:spPr/>
        <p:txBody>
          <a:bodyPr/>
          <a:lstStyle/>
          <a:p>
            <a:pPr algn="just"/>
            <a:r>
              <a:rPr lang="tr-TR" dirty="0"/>
              <a:t>Öğrencilerimiz Erasmus, Farabi ve Mevlana değişim programlarına başvurarak gerekli şartları sağladıktan sonra anlaşmamızın bulunduğu yurtiçi ve yurtdışı üniversitelerde bir dönem eğitim görebilir ve bu deneyimi yaşayabilirler.</a:t>
            </a:r>
          </a:p>
          <a:p>
            <a:endParaRPr lang="tr-TR" dirty="0"/>
          </a:p>
        </p:txBody>
      </p:sp>
    </p:spTree>
    <p:extLst>
      <p:ext uri="{BB962C8B-B14F-4D97-AF65-F5344CB8AC3E}">
        <p14:creationId xmlns:p14="http://schemas.microsoft.com/office/powerpoint/2010/main" val="1991404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descr="çiçek, gök, bitki içeren bir resim&#10;&#10;Çok yüksek güvenilirlikle oluşturulmuş açıklama">
            <a:extLst>
              <a:ext uri="{FF2B5EF4-FFF2-40B4-BE49-F238E27FC236}">
                <a16:creationId xmlns:a16="http://schemas.microsoft.com/office/drawing/2014/main" id="{08EE2C2B-CE89-4162-80C7-408FAABA159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703882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2719EC0C-2223-48AC-8EDD-0A90B70A4B10}"/>
              </a:ext>
            </a:extLst>
          </p:cNvPr>
          <p:cNvSpPr>
            <a:spLocks noGrp="1"/>
          </p:cNvSpPr>
          <p:nvPr>
            <p:ph type="title"/>
          </p:nvPr>
        </p:nvSpPr>
        <p:spPr>
          <a:xfrm>
            <a:off x="633357" y="1600199"/>
            <a:ext cx="2654449" cy="4297680"/>
          </a:xfrm>
        </p:spPr>
        <p:txBody>
          <a:bodyPr anchor="ctr">
            <a:normAutofit/>
          </a:bodyPr>
          <a:lstStyle/>
          <a:p>
            <a:br>
              <a:rPr lang="tr-TR" dirty="0"/>
            </a:br>
            <a:r>
              <a:rPr lang="tr-TR" dirty="0"/>
              <a:t>    FARABİ</a:t>
            </a:r>
            <a:endParaRPr lang="tr-TR"/>
          </a:p>
        </p:txBody>
      </p:sp>
      <p:cxnSp>
        <p:nvCxnSpPr>
          <p:cNvPr id="10" name="Straight Connector 9">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322B1DB9-6C41-4CE2-B88A-46EB756C2119}"/>
              </a:ext>
            </a:extLst>
          </p:cNvPr>
          <p:cNvSpPr>
            <a:spLocks noGrp="1"/>
          </p:cNvSpPr>
          <p:nvPr>
            <p:ph idx="1"/>
          </p:nvPr>
        </p:nvSpPr>
        <p:spPr>
          <a:xfrm>
            <a:off x="3693637" y="908720"/>
            <a:ext cx="4694783" cy="4989159"/>
          </a:xfrm>
        </p:spPr>
        <p:txBody>
          <a:bodyPr anchor="ctr">
            <a:normAutofit/>
          </a:bodyPr>
          <a:lstStyle/>
          <a:p>
            <a:pPr>
              <a:lnSpc>
                <a:spcPct val="110000"/>
              </a:lnSpc>
            </a:pPr>
            <a:r>
              <a:rPr lang="tr-TR" sz="1600">
                <a:latin typeface="Constantia" panose="02030602050306030303" pitchFamily="18" charset="0"/>
              </a:rPr>
              <a:t>Öğrencinin, örgün eğitim verilen yükseköğretim programlarında kayıtlı ön lisans, lisans, yüksek lisans veya doktora öğrencisi olması </a:t>
            </a:r>
          </a:p>
          <a:p>
            <a:pPr>
              <a:lnSpc>
                <a:spcPct val="110000"/>
              </a:lnSpc>
            </a:pPr>
            <a:r>
              <a:rPr lang="tr-TR" sz="1600"/>
              <a:t>Ön lisans ve lisans öğrencilerinin genel akademik not ortalamasının en az 4 üzerinden 2.0 olması</a:t>
            </a:r>
          </a:p>
          <a:p>
            <a:pPr>
              <a:lnSpc>
                <a:spcPct val="110000"/>
              </a:lnSpc>
            </a:pPr>
            <a:r>
              <a:rPr lang="tr-TR" sz="1600"/>
              <a:t> </a:t>
            </a:r>
            <a:r>
              <a:rPr lang="tr-TR" sz="1600">
                <a:latin typeface="Constantia" panose="02030602050306030303" pitchFamily="18" charset="0"/>
              </a:rPr>
              <a:t>- %50 dil puanı + %50 Not Ortalaması</a:t>
            </a:r>
          </a:p>
          <a:p>
            <a:pPr marL="0" indent="0">
              <a:lnSpc>
                <a:spcPct val="110000"/>
              </a:lnSpc>
              <a:buNone/>
            </a:pPr>
            <a:r>
              <a:rPr lang="tr-TR" sz="1600"/>
              <a:t>başvuru şartlarını meydana getirmektedir. </a:t>
            </a:r>
          </a:p>
          <a:p>
            <a:pPr>
              <a:lnSpc>
                <a:spcPct val="110000"/>
              </a:lnSpc>
            </a:pPr>
            <a:r>
              <a:rPr lang="tr-TR" sz="1600"/>
              <a:t>Denkliği kabul edilecek dersler önceden Öğr</a:t>
            </a:r>
            <a:r>
              <a:rPr lang="tr-TR" sz="1600">
                <a:latin typeface="Constantia" panose="02030602050306030303" pitchFamily="18" charset="0"/>
              </a:rPr>
              <a:t>enim Protokolünde belirlenir.</a:t>
            </a:r>
          </a:p>
          <a:p>
            <a:pPr>
              <a:lnSpc>
                <a:spcPct val="110000"/>
              </a:lnSpc>
            </a:pPr>
            <a:r>
              <a:rPr lang="tr-TR" sz="1600"/>
              <a:t>Farabi Değişim Programına katılan öğrencilere </a:t>
            </a:r>
            <a:r>
              <a:rPr lang="tr-TR" sz="1600" b="1"/>
              <a:t>karşılıksız burs</a:t>
            </a:r>
            <a:r>
              <a:rPr lang="tr-TR" sz="1600"/>
              <a:t>, öğretim üyelerine de </a:t>
            </a:r>
            <a:r>
              <a:rPr lang="tr-TR" sz="1600" b="1"/>
              <a:t>ek ders ödemesi</a:t>
            </a:r>
            <a:r>
              <a:rPr lang="tr-TR" sz="1600"/>
              <a:t> yapılmaktadır.</a:t>
            </a:r>
          </a:p>
          <a:p>
            <a:pPr>
              <a:lnSpc>
                <a:spcPct val="110000"/>
              </a:lnSpc>
            </a:pPr>
            <a:endParaRPr lang="tr-TR" sz="1600"/>
          </a:p>
        </p:txBody>
      </p:sp>
    </p:spTree>
    <p:extLst>
      <p:ext uri="{BB962C8B-B14F-4D97-AF65-F5344CB8AC3E}">
        <p14:creationId xmlns:p14="http://schemas.microsoft.com/office/powerpoint/2010/main" val="2145780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B22FC63C-9560-4DAB-AB35-CD90126665BE}"/>
              </a:ext>
            </a:extLst>
          </p:cNvPr>
          <p:cNvSpPr>
            <a:spLocks noGrp="1"/>
          </p:cNvSpPr>
          <p:nvPr>
            <p:ph type="title"/>
          </p:nvPr>
        </p:nvSpPr>
        <p:spPr>
          <a:xfrm>
            <a:off x="633357" y="1600199"/>
            <a:ext cx="2654449" cy="4297680"/>
          </a:xfrm>
        </p:spPr>
        <p:txBody>
          <a:bodyPr anchor="ctr">
            <a:normAutofit/>
          </a:bodyPr>
          <a:lstStyle/>
          <a:p>
            <a:r>
              <a:rPr lang="tr-TR" dirty="0"/>
              <a:t>MEVLANA</a:t>
            </a:r>
            <a:endParaRPr lang="tr-TR"/>
          </a:p>
        </p:txBody>
      </p:sp>
      <p:cxnSp>
        <p:nvCxnSpPr>
          <p:cNvPr id="10" name="Straight Connector 9">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6B7DA07A-2510-49C8-9609-96392A3EC236}"/>
              </a:ext>
            </a:extLst>
          </p:cNvPr>
          <p:cNvSpPr>
            <a:spLocks noGrp="1"/>
          </p:cNvSpPr>
          <p:nvPr>
            <p:ph idx="1"/>
          </p:nvPr>
        </p:nvSpPr>
        <p:spPr>
          <a:xfrm>
            <a:off x="3693638" y="1600199"/>
            <a:ext cx="4597502" cy="4297680"/>
          </a:xfrm>
        </p:spPr>
        <p:txBody>
          <a:bodyPr anchor="ctr">
            <a:normAutofit/>
          </a:bodyPr>
          <a:lstStyle/>
          <a:p>
            <a:pPr>
              <a:lnSpc>
                <a:spcPct val="110000"/>
              </a:lnSpc>
              <a:buFont typeface="Arial"/>
              <a:buChar char="•"/>
              <a:defRPr/>
            </a:pPr>
            <a:r>
              <a:rPr lang="tr-TR" sz="1400" b="1">
                <a:latin typeface="Constantia" panose="02030602050306030303" pitchFamily="18" charset="0"/>
              </a:rPr>
              <a:t>Mevlana Değişim Programına Başvuru Şartları</a:t>
            </a:r>
            <a:endParaRPr lang="tr-TR" sz="1400">
              <a:latin typeface="Constantia" panose="02030602050306030303" pitchFamily="18" charset="0"/>
            </a:endParaRPr>
          </a:p>
          <a:p>
            <a:pPr>
              <a:lnSpc>
                <a:spcPct val="110000"/>
              </a:lnSpc>
              <a:defRPr/>
            </a:pPr>
            <a:r>
              <a:rPr lang="tr-TR" sz="1400">
                <a:latin typeface="Constantia" panose="02030602050306030303" pitchFamily="18" charset="0"/>
              </a:rPr>
              <a:t>-Öğrencinin, örgün eğitim verilen yükseköğretim programlarında kayıtlı ön lisans, lisans, yüksek lisans veya doktora öğrencisi olması</a:t>
            </a:r>
          </a:p>
          <a:p>
            <a:pPr>
              <a:lnSpc>
                <a:spcPct val="110000"/>
              </a:lnSpc>
              <a:defRPr/>
            </a:pPr>
            <a:r>
              <a:rPr lang="tr-TR" sz="1400">
                <a:latin typeface="Constantia" panose="02030602050306030303" pitchFamily="18" charset="0"/>
              </a:rPr>
              <a:t>- Ön lisans ve lisans öğrencilerinin genel akademik not ortalamasının 4 (dört) üzerinden en az 2,5 (iki buçuk) olması,</a:t>
            </a:r>
          </a:p>
          <a:p>
            <a:pPr>
              <a:lnSpc>
                <a:spcPct val="110000"/>
              </a:lnSpc>
              <a:defRPr/>
            </a:pPr>
            <a:r>
              <a:rPr lang="tr-TR" sz="1400">
                <a:latin typeface="Constantia" panose="02030602050306030303" pitchFamily="18" charset="0"/>
              </a:rPr>
              <a:t>- %50 dil puanı + %50 Not Ortalaması</a:t>
            </a:r>
          </a:p>
          <a:p>
            <a:pPr marL="0" indent="0">
              <a:lnSpc>
                <a:spcPct val="110000"/>
              </a:lnSpc>
              <a:buNone/>
              <a:defRPr/>
            </a:pPr>
            <a:r>
              <a:rPr lang="tr-TR" sz="1400" b="1">
                <a:latin typeface="Times New Roman"/>
              </a:rPr>
              <a:t>-Öğrenim </a:t>
            </a:r>
            <a:r>
              <a:rPr lang="tr-TR" sz="1400" b="1"/>
              <a:t>protokolünde </a:t>
            </a:r>
            <a:r>
              <a:rPr lang="tr-TR" sz="1400"/>
              <a:t>ilgili öğrencinin gidilen yükseköğretim kurumunda alacağı dersler ve kredileri ile bu derslerin hangi derslerin yerine alınacağı ve kredileri açıkça belirtilir.</a:t>
            </a:r>
            <a:endParaRPr lang="tr-TR" sz="1400">
              <a:latin typeface="Times New Roman"/>
            </a:endParaRPr>
          </a:p>
          <a:p>
            <a:pPr>
              <a:lnSpc>
                <a:spcPct val="110000"/>
              </a:lnSpc>
            </a:pPr>
            <a:endParaRPr lang="tr-TR" sz="1400"/>
          </a:p>
        </p:txBody>
      </p:sp>
    </p:spTree>
    <p:extLst>
      <p:ext uri="{BB962C8B-B14F-4D97-AF65-F5344CB8AC3E}">
        <p14:creationId xmlns:p14="http://schemas.microsoft.com/office/powerpoint/2010/main" val="2677710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B862E8B9-932E-4B6B-A1D1-9859882B8C71}"/>
              </a:ext>
            </a:extLst>
          </p:cNvPr>
          <p:cNvSpPr>
            <a:spLocks noGrp="1"/>
          </p:cNvSpPr>
          <p:nvPr>
            <p:ph type="title"/>
          </p:nvPr>
        </p:nvSpPr>
        <p:spPr>
          <a:xfrm>
            <a:off x="633357" y="1600199"/>
            <a:ext cx="2654449" cy="4297680"/>
          </a:xfrm>
        </p:spPr>
        <p:txBody>
          <a:bodyPr anchor="ctr">
            <a:normAutofit/>
          </a:bodyPr>
          <a:lstStyle/>
          <a:p>
            <a:r>
              <a:rPr lang="tr-TR" dirty="0"/>
              <a:t>ERASMUS</a:t>
            </a:r>
            <a:endParaRPr lang="tr-TR"/>
          </a:p>
        </p:txBody>
      </p:sp>
      <p:cxnSp>
        <p:nvCxnSpPr>
          <p:cNvPr id="12" name="Straight Connector 11">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 name="İçerik Yer Tutucusu 4">
            <a:extLst>
              <a:ext uri="{FF2B5EF4-FFF2-40B4-BE49-F238E27FC236}">
                <a16:creationId xmlns:a16="http://schemas.microsoft.com/office/drawing/2014/main" id="{5E916D05-42A9-4316-AC52-7E90C5A376B3}"/>
              </a:ext>
            </a:extLst>
          </p:cNvPr>
          <p:cNvSpPr>
            <a:spLocks noGrp="1"/>
          </p:cNvSpPr>
          <p:nvPr>
            <p:ph idx="1"/>
          </p:nvPr>
        </p:nvSpPr>
        <p:spPr>
          <a:xfrm>
            <a:off x="3693638" y="1600199"/>
            <a:ext cx="4597502" cy="4297680"/>
          </a:xfrm>
        </p:spPr>
        <p:txBody>
          <a:bodyPr anchor="ctr">
            <a:normAutofit/>
          </a:bodyPr>
          <a:lstStyle/>
          <a:p>
            <a:pPr marL="0" indent="0">
              <a:lnSpc>
                <a:spcPct val="110000"/>
              </a:lnSpc>
              <a:buNone/>
              <a:defRPr/>
            </a:pPr>
            <a:r>
              <a:rPr lang="tr-TR" sz="1300" b="1"/>
              <a:t>-Öğrenim Hareketliliği Faaliyeti için Genel Kriterler:</a:t>
            </a:r>
          </a:p>
          <a:p>
            <a:pPr>
              <a:lnSpc>
                <a:spcPct val="110000"/>
              </a:lnSpc>
              <a:defRPr/>
            </a:pPr>
            <a:r>
              <a:rPr lang="tr-TR" sz="1300"/>
              <a:t>Tam zamanlı bir ön lisans, lisans, yüksek lisans veya doktora programına kayıtlı olmak zorundadır. Lisans programlarının hazırlık ve birinci sınıfında okuyan öğrenciler, Erasmus öğrenim hareketliliğinden yararlanamaz.</a:t>
            </a:r>
          </a:p>
          <a:p>
            <a:pPr>
              <a:lnSpc>
                <a:spcPct val="110000"/>
              </a:lnSpc>
              <a:defRPr/>
            </a:pPr>
            <a:r>
              <a:rPr lang="tr-TR" sz="1300"/>
              <a:t>Lisans öğrencileri için asgari </a:t>
            </a:r>
            <a:r>
              <a:rPr lang="tr-TR" sz="1300" b="1"/>
              <a:t>2.20 / 4.00 </a:t>
            </a:r>
            <a:r>
              <a:rPr lang="tr-TR" sz="1300"/>
              <a:t>(72/100) not ortalaması</a:t>
            </a:r>
          </a:p>
          <a:p>
            <a:pPr>
              <a:lnSpc>
                <a:spcPct val="110000"/>
              </a:lnSpc>
              <a:defRPr/>
            </a:pPr>
            <a:r>
              <a:rPr lang="tr-TR" sz="1300"/>
              <a:t>Yüksek lisans ve doktora öğrencileri için asgari 2.50 / 4.00 (75/100) not ortalaması</a:t>
            </a:r>
          </a:p>
          <a:p>
            <a:pPr>
              <a:lnSpc>
                <a:spcPct val="110000"/>
              </a:lnSpc>
              <a:defRPr/>
            </a:pPr>
            <a:r>
              <a:rPr lang="tr-TR" sz="1300"/>
              <a:t>Başvuran öğrencilerin başarı notu hesaplanırken akademik ortalamalarının %50’si, yabancı dil bilgilerinin %50’si alınır ve en yüksek puanlı öğrencilerin seçilerek tercihlerine göre yerleştirilir.</a:t>
            </a:r>
          </a:p>
          <a:p>
            <a:pPr>
              <a:lnSpc>
                <a:spcPct val="110000"/>
              </a:lnSpc>
              <a:defRPr/>
            </a:pPr>
            <a:r>
              <a:rPr lang="tr-TR" sz="1300"/>
              <a:t>Bu programa dahil olan öğrenciler, kayıtlı oldukları programa uygun akademik faaliyetleri yerine getirmek üzere yurt dışına giderler ve Erasmus hibesi alırlar.</a:t>
            </a:r>
          </a:p>
          <a:p>
            <a:pPr>
              <a:lnSpc>
                <a:spcPct val="110000"/>
              </a:lnSpc>
              <a:defRPr/>
            </a:pPr>
            <a:endParaRPr lang="tr-TR" sz="1300"/>
          </a:p>
          <a:p>
            <a:pPr>
              <a:lnSpc>
                <a:spcPct val="110000"/>
              </a:lnSpc>
            </a:pPr>
            <a:endParaRPr lang="tr-TR" sz="1300"/>
          </a:p>
        </p:txBody>
      </p:sp>
    </p:spTree>
    <p:extLst>
      <p:ext uri="{BB962C8B-B14F-4D97-AF65-F5344CB8AC3E}">
        <p14:creationId xmlns:p14="http://schemas.microsoft.com/office/powerpoint/2010/main" val="1859304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13" name="Picture 12">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5" name="Straight Connector 14">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Resim 4" descr="bina, gök, açık hava, çayır içeren bir resim&#10;&#10;Çok yüksek güvenilirlikle oluşturulmuş açıklama">
            <a:extLst>
              <a:ext uri="{FF2B5EF4-FFF2-40B4-BE49-F238E27FC236}">
                <a16:creationId xmlns:a16="http://schemas.microsoft.com/office/drawing/2014/main" id="{DABABBF2-02D3-488C-88B2-9006461304B8}"/>
              </a:ext>
            </a:extLst>
          </p:cNvPr>
          <p:cNvPicPr>
            <a:picLocks noChangeAspect="1"/>
          </p:cNvPicPr>
          <p:nvPr/>
        </p:nvPicPr>
        <p:blipFill>
          <a:blip r:embed="rId3">
            <a:extLst>
              <a:ext uri="{28A0092B-C50C-407E-A947-70E740481C1C}">
                <a14:useLocalDpi xmlns:a14="http://schemas.microsoft.com/office/drawing/2010/main" val="0"/>
              </a:ext>
            </a:extLst>
          </a:blip>
          <a:srcRect l="30107" t="9091" r="4440"/>
          <a:stretch/>
        </p:blipFill>
        <p:spPr>
          <a:xfrm>
            <a:off x="1" y="10"/>
            <a:ext cx="9143771" cy="6857990"/>
          </a:xfrm>
          <a:prstGeom prst="rect">
            <a:avLst/>
          </a:prstGeom>
        </p:spPr>
      </p:pic>
      <p:sp>
        <p:nvSpPr>
          <p:cNvPr id="19" name="Rectangle 18">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2589" y="3064931"/>
            <a:ext cx="6221411"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Unvan 5">
            <a:extLst>
              <a:ext uri="{FF2B5EF4-FFF2-40B4-BE49-F238E27FC236}">
                <a16:creationId xmlns:a16="http://schemas.microsoft.com/office/drawing/2014/main" id="{19C4FBF8-D6B4-4B8C-9477-5F68B7456223}"/>
              </a:ext>
            </a:extLst>
          </p:cNvPr>
          <p:cNvSpPr>
            <a:spLocks noGrp="1"/>
          </p:cNvSpPr>
          <p:nvPr>
            <p:ph type="title" idx="4294967295"/>
          </p:nvPr>
        </p:nvSpPr>
        <p:spPr>
          <a:xfrm>
            <a:off x="3049133" y="3236470"/>
            <a:ext cx="5124375" cy="1252601"/>
          </a:xfrm>
        </p:spPr>
        <p:txBody>
          <a:bodyPr vert="horz" lIns="91440" tIns="45720" rIns="91440" bIns="0" rtlCol="0" anchor="b">
            <a:normAutofit/>
          </a:bodyPr>
          <a:lstStyle/>
          <a:p>
            <a:pPr defTabSz="914400"/>
            <a:r>
              <a:rPr lang="en-US" sz="3800">
                <a:solidFill>
                  <a:srgbClr val="FFFFFE"/>
                </a:solidFill>
              </a:rPr>
              <a:t>SPOR SALONU</a:t>
            </a:r>
          </a:p>
        </p:txBody>
      </p:sp>
      <p:cxnSp>
        <p:nvCxnSpPr>
          <p:cNvPr id="21" name="Straight Connector 20">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131" y="4666480"/>
            <a:ext cx="5124375" cy="0"/>
          </a:xfrm>
          <a:prstGeom prst="line">
            <a:avLst/>
          </a:prstGeom>
          <a:ln w="31750">
            <a:solidFill>
              <a:srgbClr val="689FDD"/>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61712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11" name="Picture 1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3" name="Straight Connector 1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 name="Resim 2" descr="nesne içeren bir resim&#10;&#10;Yüksek güvenilirlikle oluşturulmuş açıklama">
            <a:extLst>
              <a:ext uri="{FF2B5EF4-FFF2-40B4-BE49-F238E27FC236}">
                <a16:creationId xmlns:a16="http://schemas.microsoft.com/office/drawing/2014/main" id="{50D1EB89-F71D-41FA-AB12-7A588A9C8EA7}"/>
              </a:ext>
            </a:extLst>
          </p:cNvPr>
          <p:cNvPicPr>
            <a:picLocks noChangeAspect="1"/>
          </p:cNvPicPr>
          <p:nvPr/>
        </p:nvPicPr>
        <p:blipFill>
          <a:blip r:embed="rId3">
            <a:extLst>
              <a:ext uri="{28A0092B-C50C-407E-A947-70E740481C1C}">
                <a14:useLocalDpi xmlns:a14="http://schemas.microsoft.com/office/drawing/2010/main" val="0"/>
              </a:ext>
            </a:extLst>
          </a:blip>
          <a:srcRect l="28804" r="1219" b="6695"/>
          <a:stretch/>
        </p:blipFill>
        <p:spPr>
          <a:xfrm>
            <a:off x="1" y="10"/>
            <a:ext cx="9143771" cy="6857990"/>
          </a:xfrm>
          <a:prstGeom prst="rect">
            <a:avLst/>
          </a:prstGeom>
        </p:spPr>
      </p:pic>
      <p:sp>
        <p:nvSpPr>
          <p:cNvPr id="17" name="Rectangle 16">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2589" y="3064931"/>
            <a:ext cx="6221411"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Unvan 3">
            <a:extLst>
              <a:ext uri="{FF2B5EF4-FFF2-40B4-BE49-F238E27FC236}">
                <a16:creationId xmlns:a16="http://schemas.microsoft.com/office/drawing/2014/main" id="{6847EE2F-5153-4C01-B863-610211A91BC1}"/>
              </a:ext>
            </a:extLst>
          </p:cNvPr>
          <p:cNvSpPr>
            <a:spLocks noGrp="1"/>
          </p:cNvSpPr>
          <p:nvPr>
            <p:ph type="title"/>
          </p:nvPr>
        </p:nvSpPr>
        <p:spPr>
          <a:xfrm>
            <a:off x="3049133" y="3236470"/>
            <a:ext cx="5124375" cy="1252601"/>
          </a:xfrm>
        </p:spPr>
        <p:txBody>
          <a:bodyPr vert="horz" lIns="91440" tIns="45720" rIns="91440" bIns="0" rtlCol="0" anchor="b">
            <a:normAutofit/>
          </a:bodyPr>
          <a:lstStyle/>
          <a:p>
            <a:pPr defTabSz="914400"/>
            <a:r>
              <a:rPr lang="en-US" sz="3800">
                <a:solidFill>
                  <a:srgbClr val="FFFFFE"/>
                </a:solidFill>
              </a:rPr>
              <a:t>AY YILDIZLI STADYUM</a:t>
            </a:r>
          </a:p>
        </p:txBody>
      </p:sp>
      <p:cxnSp>
        <p:nvCxnSpPr>
          <p:cNvPr id="19" name="Straight Connector 18">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131" y="4666480"/>
            <a:ext cx="5124375" cy="0"/>
          </a:xfrm>
          <a:prstGeom prst="line">
            <a:avLst/>
          </a:prstGeom>
          <a:ln w="31750">
            <a:solidFill>
              <a:srgbClr val="CA4929"/>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92132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Yürüyen kişilerin hava görünümü">
            <a:extLst>
              <a:ext uri="{FF2B5EF4-FFF2-40B4-BE49-F238E27FC236}">
                <a16:creationId xmlns:a16="http://schemas.microsoft.com/office/drawing/2014/main" id="{B3E48F59-EC15-AD5C-58CB-9DFDFCCF95E5}"/>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5924" r="5077" b="-1"/>
          <a:stretch/>
        </p:blipFill>
        <p:spPr>
          <a:xfrm>
            <a:off x="228" y="10"/>
            <a:ext cx="9143772" cy="6857990"/>
          </a:xfrm>
          <a:prstGeom prst="rect">
            <a:avLst/>
          </a:prstGeom>
        </p:spPr>
      </p:pic>
      <p:sp>
        <p:nvSpPr>
          <p:cNvPr id="14"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5" y="443732"/>
            <a:ext cx="608265"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6"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7" y="540921"/>
            <a:ext cx="3730436"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8" name="Rectangle 17">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9144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Unvan 1">
            <a:extLst>
              <a:ext uri="{FF2B5EF4-FFF2-40B4-BE49-F238E27FC236}">
                <a16:creationId xmlns:a16="http://schemas.microsoft.com/office/drawing/2014/main" id="{27445F28-8DE8-4883-869E-03A5C82EAB3A}"/>
              </a:ext>
            </a:extLst>
          </p:cNvPr>
          <p:cNvSpPr>
            <a:spLocks noGrp="1"/>
          </p:cNvSpPr>
          <p:nvPr>
            <p:ph type="title"/>
          </p:nvPr>
        </p:nvSpPr>
        <p:spPr>
          <a:xfrm>
            <a:off x="847703" y="1193800"/>
            <a:ext cx="2394787" cy="4699000"/>
          </a:xfrm>
        </p:spPr>
        <p:txBody>
          <a:bodyPr anchor="ctr">
            <a:normAutofit/>
          </a:bodyPr>
          <a:lstStyle/>
          <a:p>
            <a:r>
              <a:rPr lang="tr-TR" dirty="0"/>
              <a:t>SOSYOLOJİ BÖLÜMÜ</a:t>
            </a:r>
            <a:endParaRPr lang="tr-TR"/>
          </a:p>
        </p:txBody>
      </p:sp>
      <p:cxnSp>
        <p:nvCxnSpPr>
          <p:cNvPr id="20" name="Straight Connector 19">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711C6717-25F3-4C4E-A80C-9007A5DE9A00}"/>
              </a:ext>
            </a:extLst>
          </p:cNvPr>
          <p:cNvSpPr>
            <a:spLocks noGrp="1"/>
          </p:cNvSpPr>
          <p:nvPr>
            <p:ph idx="1"/>
          </p:nvPr>
        </p:nvSpPr>
        <p:spPr>
          <a:xfrm>
            <a:off x="3732477" y="1193800"/>
            <a:ext cx="4563818" cy="4699000"/>
          </a:xfrm>
        </p:spPr>
        <p:txBody>
          <a:bodyPr anchor="ctr">
            <a:normAutofit/>
          </a:bodyPr>
          <a:lstStyle/>
          <a:p>
            <a:r>
              <a:rPr lang="tr-TR" dirty="0"/>
              <a:t>Karabük Üniversitesi Edebiyat Fakültesi bünyesinde Sosyoloji Bölümünün kuruluşu 2009 yılına dayanmaktadır. Bölüm öğrenci alımına 2010-2011 akademik yılında başlamış olup şuan yaklaşık 400 öğrencisi bulunmaktadır.  </a:t>
            </a:r>
          </a:p>
          <a:p>
            <a:r>
              <a:rPr lang="tr-TR" dirty="0"/>
              <a:t>Sosyoloji Bölümü 2 Profesör, 1 Doçent, 4 Dr. </a:t>
            </a:r>
            <a:r>
              <a:rPr lang="tr-TR" dirty="0" err="1"/>
              <a:t>Öğr</a:t>
            </a:r>
            <a:r>
              <a:rPr lang="tr-TR" dirty="0"/>
              <a:t>. Üyesi  ve 1 Araştırma Görevlisinden oluşan kadroya sahiptir. I. öğretim olmak üzere programa her yıl yaklaşık toplam 40 lisans öğrencisi kabul edilmektedir. </a:t>
            </a:r>
          </a:p>
        </p:txBody>
      </p:sp>
      <p:sp>
        <p:nvSpPr>
          <p:cNvPr id="22"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1" y="6007878"/>
            <a:ext cx="2625537"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57224200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gök, açık hava, zemin, yol içeren bir resim&#10;&#10;Çok yüksek güvenilirlikle oluşturulmuş açıklama">
            <a:extLst>
              <a:ext uri="{FF2B5EF4-FFF2-40B4-BE49-F238E27FC236}">
                <a16:creationId xmlns:a16="http://schemas.microsoft.com/office/drawing/2014/main" id="{0243D237-D231-43E3-AF37-158EBD859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3330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Bir kağıt üzerindeki bir rulo, kahverengi ve siyah not defteri 'nin yüksek açılı görünümü">
            <a:extLst>
              <a:ext uri="{FF2B5EF4-FFF2-40B4-BE49-F238E27FC236}">
                <a16:creationId xmlns:a16="http://schemas.microsoft.com/office/drawing/2014/main" id="{68CCCA98-034F-6215-12E8-49891DFD5B22}"/>
              </a:ext>
            </a:extLst>
          </p:cNvPr>
          <p:cNvPicPr>
            <a:picLocks noChangeAspect="1"/>
          </p:cNvPicPr>
          <p:nvPr/>
        </p:nvPicPr>
        <p:blipFill>
          <a:blip r:embed="rId2">
            <a:alphaModFix amt="50000"/>
            <a:grayscl/>
            <a:extLst>
              <a:ext uri="{28A0092B-C50C-407E-A947-70E740481C1C}">
                <a14:useLocalDpi xmlns:a14="http://schemas.microsoft.com/office/drawing/2010/main" val="0"/>
              </a:ext>
            </a:extLst>
          </a:blip>
          <a:srcRect r="11001" b="-1"/>
          <a:stretch/>
        </p:blipFill>
        <p:spPr>
          <a:xfrm>
            <a:off x="228" y="10"/>
            <a:ext cx="9143772" cy="6857990"/>
          </a:xfrm>
          <a:prstGeom prst="rect">
            <a:avLst/>
          </a:prstGeom>
        </p:spPr>
      </p:pic>
      <p:sp>
        <p:nvSpPr>
          <p:cNvPr id="2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5" y="443732"/>
            <a:ext cx="608265"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7" y="540921"/>
            <a:ext cx="3730436"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5" name="Rectangle 2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9144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Unvan 1">
            <a:extLst>
              <a:ext uri="{FF2B5EF4-FFF2-40B4-BE49-F238E27FC236}">
                <a16:creationId xmlns:a16="http://schemas.microsoft.com/office/drawing/2014/main" id="{519C5B70-6099-4E5B-9A87-146A9E08B43A}"/>
              </a:ext>
            </a:extLst>
          </p:cNvPr>
          <p:cNvSpPr>
            <a:spLocks noGrp="1"/>
          </p:cNvSpPr>
          <p:nvPr>
            <p:ph type="title"/>
          </p:nvPr>
        </p:nvSpPr>
        <p:spPr>
          <a:xfrm>
            <a:off x="847703" y="1193800"/>
            <a:ext cx="2394787" cy="4699000"/>
          </a:xfrm>
        </p:spPr>
        <p:txBody>
          <a:bodyPr anchor="ctr">
            <a:normAutofit/>
          </a:bodyPr>
          <a:lstStyle/>
          <a:p>
            <a:r>
              <a:rPr lang="tr-TR"/>
              <a:t>Akademik Personel</a:t>
            </a:r>
          </a:p>
        </p:txBody>
      </p:sp>
      <p:cxnSp>
        <p:nvCxnSpPr>
          <p:cNvPr id="27" name="Straight Connector 2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8531117E-CF13-4461-817B-6FD2CCA8D978}"/>
              </a:ext>
            </a:extLst>
          </p:cNvPr>
          <p:cNvSpPr>
            <a:spLocks noGrp="1"/>
          </p:cNvSpPr>
          <p:nvPr>
            <p:ph idx="1"/>
          </p:nvPr>
        </p:nvSpPr>
        <p:spPr>
          <a:xfrm>
            <a:off x="3732477" y="1193800"/>
            <a:ext cx="4563818" cy="4699000"/>
          </a:xfrm>
        </p:spPr>
        <p:txBody>
          <a:bodyPr anchor="ctr">
            <a:normAutofit/>
          </a:bodyPr>
          <a:lstStyle/>
          <a:p>
            <a:pPr>
              <a:buClr>
                <a:srgbClr val="D21753"/>
              </a:buClr>
            </a:pPr>
            <a:r>
              <a:rPr lang="tr-TR"/>
              <a:t>Prof. Dr. Sinan YILMAZ</a:t>
            </a:r>
          </a:p>
          <a:p>
            <a:pPr>
              <a:buClr>
                <a:srgbClr val="D21753"/>
              </a:buClr>
            </a:pPr>
            <a:r>
              <a:rPr lang="tr-TR"/>
              <a:t>Prof. Dr. Adem SAĞIR </a:t>
            </a:r>
          </a:p>
          <a:p>
            <a:pPr>
              <a:buClr>
                <a:srgbClr val="D21753"/>
              </a:buClr>
            </a:pPr>
            <a:r>
              <a:rPr lang="tr-TR"/>
              <a:t>Doç. Dr. Kadir ŞAHİN</a:t>
            </a:r>
          </a:p>
          <a:p>
            <a:pPr>
              <a:buClr>
                <a:srgbClr val="D21753"/>
              </a:buClr>
            </a:pPr>
            <a:r>
              <a:rPr lang="tr-TR"/>
              <a:t>Dr. Öğretim Üyesi Halide VELİOĞLU</a:t>
            </a:r>
          </a:p>
          <a:p>
            <a:pPr>
              <a:buClr>
                <a:srgbClr val="D21753"/>
              </a:buClr>
            </a:pPr>
            <a:r>
              <a:rPr lang="tr-TR"/>
              <a:t>Dr. Öğretim Üyesi Zeynep KURNAZ</a:t>
            </a:r>
          </a:p>
          <a:p>
            <a:pPr>
              <a:buClr>
                <a:srgbClr val="D21753"/>
              </a:buClr>
            </a:pPr>
            <a:r>
              <a:rPr lang="tr-TR"/>
              <a:t>Dr. Öğretim Üyesi Özkan ÖZTÜRK</a:t>
            </a:r>
          </a:p>
          <a:p>
            <a:pPr>
              <a:buClr>
                <a:srgbClr val="D21753"/>
              </a:buClr>
            </a:pPr>
            <a:r>
              <a:rPr lang="tr-TR"/>
              <a:t>Dr. Öğretim Üyesi Semra UZ</a:t>
            </a:r>
          </a:p>
          <a:p>
            <a:pPr>
              <a:buClr>
                <a:srgbClr val="D21753"/>
              </a:buClr>
            </a:pPr>
            <a:r>
              <a:rPr lang="tr-TR"/>
              <a:t>Arş. Gör. Rumeysa Küskü</a:t>
            </a:r>
          </a:p>
        </p:txBody>
      </p:sp>
      <p:sp>
        <p:nvSpPr>
          <p:cNvPr id="2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1" y="6007878"/>
            <a:ext cx="2625537"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57720410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11" name="Picture 1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3" name="Straight Connector 1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EBB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a:extLst>
              <a:ext uri="{FF2B5EF4-FFF2-40B4-BE49-F238E27FC236}">
                <a16:creationId xmlns:a16="http://schemas.microsoft.com/office/drawing/2014/main" id="{E3C7F7EA-BE1B-626B-21BF-C1488990DC28}"/>
              </a:ext>
            </a:extLst>
          </p:cNvPr>
          <p:cNvPicPr>
            <a:picLocks noGrp="1" noChangeAspect="1"/>
          </p:cNvPicPr>
          <p:nvPr>
            <p:ph idx="1"/>
          </p:nvPr>
        </p:nvPicPr>
        <p:blipFill>
          <a:blip r:embed="rId3"/>
          <a:stretch>
            <a:fillRect/>
          </a:stretch>
        </p:blipFill>
        <p:spPr>
          <a:xfrm>
            <a:off x="482600" y="1558100"/>
            <a:ext cx="8178799" cy="3741800"/>
          </a:xfrm>
          <a:prstGeom prst="rect">
            <a:avLst/>
          </a:prstGeom>
        </p:spPr>
      </p:pic>
    </p:spTree>
    <p:extLst>
      <p:ext uri="{BB962C8B-B14F-4D97-AF65-F5344CB8AC3E}">
        <p14:creationId xmlns:p14="http://schemas.microsoft.com/office/powerpoint/2010/main" val="1310233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11" name="Picture 1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3" name="Straight Connector 1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AD8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CDBCCE2A-BDEC-207C-3FF8-601ABA0B1BB1}"/>
              </a:ext>
            </a:extLst>
          </p:cNvPr>
          <p:cNvPicPr>
            <a:picLocks noChangeAspect="1"/>
          </p:cNvPicPr>
          <p:nvPr/>
        </p:nvPicPr>
        <p:blipFill>
          <a:blip r:embed="rId4"/>
          <a:stretch>
            <a:fillRect/>
          </a:stretch>
        </p:blipFill>
        <p:spPr>
          <a:xfrm>
            <a:off x="2253043" y="643467"/>
            <a:ext cx="4637912" cy="5571066"/>
          </a:xfrm>
          <a:prstGeom prst="rect">
            <a:avLst/>
          </a:prstGeom>
        </p:spPr>
      </p:pic>
    </p:spTree>
    <p:extLst>
      <p:ext uri="{BB962C8B-B14F-4D97-AF65-F5344CB8AC3E}">
        <p14:creationId xmlns:p14="http://schemas.microsoft.com/office/powerpoint/2010/main" val="2033326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11" name="Picture 1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3" name="Straight Connector 1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AE8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F16FE42F-226A-4AA5-3C2E-1854837CE82F}"/>
              </a:ext>
            </a:extLst>
          </p:cNvPr>
          <p:cNvPicPr>
            <a:picLocks noChangeAspect="1"/>
          </p:cNvPicPr>
          <p:nvPr/>
        </p:nvPicPr>
        <p:blipFill>
          <a:blip r:embed="rId3"/>
          <a:stretch>
            <a:fillRect/>
          </a:stretch>
        </p:blipFill>
        <p:spPr>
          <a:xfrm>
            <a:off x="482600" y="740220"/>
            <a:ext cx="8178799" cy="5377559"/>
          </a:xfrm>
          <a:prstGeom prst="rect">
            <a:avLst/>
          </a:prstGeom>
        </p:spPr>
      </p:pic>
    </p:spTree>
    <p:extLst>
      <p:ext uri="{BB962C8B-B14F-4D97-AF65-F5344CB8AC3E}">
        <p14:creationId xmlns:p14="http://schemas.microsoft.com/office/powerpoint/2010/main" val="2462343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gök, açık hava, bina içeren bir resim&#10;&#10;Çok yüksek güvenilirlikle oluşturulmuş açıklama">
            <a:extLst>
              <a:ext uri="{FF2B5EF4-FFF2-40B4-BE49-F238E27FC236}">
                <a16:creationId xmlns:a16="http://schemas.microsoft.com/office/drawing/2014/main" id="{B61B6CE2-7E19-4CF9-88EB-C526147CC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3811196719"/>
      </p:ext>
    </p:extLst>
  </p:cSld>
  <p:clrMapOvr>
    <a:masterClrMapping/>
  </p:clrMapOvr>
</p:sld>
</file>

<file path=ppt/theme/theme1.xml><?xml version="1.0" encoding="utf-8"?>
<a:theme xmlns:a="http://schemas.openxmlformats.org/drawingml/2006/main" name="Galeri">
  <a:themeElements>
    <a:clrScheme name="Galeri">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Gallery</Template>
  <TotalTime>514</TotalTime>
  <Words>851</Words>
  <Application>Microsoft Macintosh PowerPoint</Application>
  <PresentationFormat>Ekran Gösterisi (4:3)</PresentationFormat>
  <Paragraphs>54</Paragraphs>
  <Slides>24</Slides>
  <Notes>1</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24</vt:i4>
      </vt:variant>
    </vt:vector>
  </HeadingPairs>
  <TitlesOfParts>
    <vt:vector size="30" baseType="lpstr">
      <vt:lpstr>Aptos</vt:lpstr>
      <vt:lpstr>Arial</vt:lpstr>
      <vt:lpstr>Constantia</vt:lpstr>
      <vt:lpstr>Gill Sans MT</vt:lpstr>
      <vt:lpstr>Times New Roman</vt:lpstr>
      <vt:lpstr>Galeri</vt:lpstr>
      <vt:lpstr>                          KARABÜK ÜNİVERSİTESİ EDEBİYAT FAKÜLTESİ SOSYOLOJİ BÖLÜMÜ</vt:lpstr>
      <vt:lpstr>PowerPoint Sunusu</vt:lpstr>
      <vt:lpstr>SOSYOLOJİ BÖLÜMÜ</vt:lpstr>
      <vt:lpstr>PowerPoint Sunusu</vt:lpstr>
      <vt:lpstr>Akademik Personel</vt:lpstr>
      <vt:lpstr>PowerPoint Sunusu</vt:lpstr>
      <vt:lpstr>PowerPoint Sunusu</vt:lpstr>
      <vt:lpstr>PowerPoint Sunusu</vt:lpstr>
      <vt:lpstr>PowerPoint Sunusu</vt:lpstr>
      <vt:lpstr>SOSYOLOJİ BÖLÜMÜ</vt:lpstr>
      <vt:lpstr>PowerPoint Sunusu</vt:lpstr>
      <vt:lpstr>SOSYOLOJİ BÖLÜMÜ </vt:lpstr>
      <vt:lpstr>PowerPoint Sunusu</vt:lpstr>
      <vt:lpstr>Kütüphane Hizmetleri</vt:lpstr>
      <vt:lpstr>Kütüphane Hizmetleri</vt:lpstr>
      <vt:lpstr>PowerPoint Sunusu</vt:lpstr>
      <vt:lpstr>ÇİFT ANADAL VE YANDAL</vt:lpstr>
      <vt:lpstr>PowerPoint Sunusu</vt:lpstr>
      <vt:lpstr>DEĞİŞİM PROGRAMLARI</vt:lpstr>
      <vt:lpstr>     FARABİ</vt:lpstr>
      <vt:lpstr>MEVLANA</vt:lpstr>
      <vt:lpstr>ERASMUS</vt:lpstr>
      <vt:lpstr>SPOR SALONU</vt:lpstr>
      <vt:lpstr>AY YILDIZLI STADYUM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KARABÜK ÜNİVERSİTESİ EDEBİYAT FAKÜLTESİ</dc:title>
  <dc:creator>NEJLA35</dc:creator>
  <cp:lastModifiedBy>Rumeysa KÜSKÜ</cp:lastModifiedBy>
  <cp:revision>68</cp:revision>
  <dcterms:created xsi:type="dcterms:W3CDTF">2016-02-21T17:22:21Z</dcterms:created>
  <dcterms:modified xsi:type="dcterms:W3CDTF">2024-12-09T10:32:53Z</dcterms:modified>
</cp:coreProperties>
</file>