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09"/>
  </p:normalViewPr>
  <p:slideViewPr>
    <p:cSldViewPr>
      <p:cViewPr varScale="1">
        <p:scale>
          <a:sx n="104" d="100"/>
          <a:sy n="104" d="100"/>
        </p:scale>
        <p:origin x="178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a:t>Asıl başlık stili için tıklatın</a:t>
            </a:r>
            <a:endParaRPr kumimoji="0" lang="en-US"/>
          </a:p>
        </p:txBody>
      </p:sp>
      <p:sp>
        <p:nvSpPr>
          <p:cNvPr id="28" name="27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480128BD-93EB-4FC1-B742-EFCF28C104B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30D65168-478C-4180-81A5-AEF8C91AF924}" type="datetimeFigureOut">
              <a:rPr lang="tr-TR" smtClean="0"/>
              <a:pPr/>
              <a:t>8.05.2025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0128BD-93EB-4FC1-B742-EFCF28C104B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0D65168-478C-4180-81A5-AEF8C91AF924}" type="datetimeFigureOut">
              <a:rPr lang="tr-TR" smtClean="0"/>
              <a:pPr/>
              <a:t>8.05.2025</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80128BD-93EB-4FC1-B742-EFCF28C104B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403648" y="3645024"/>
            <a:ext cx="6400800" cy="2088232"/>
          </a:xfrm>
        </p:spPr>
        <p:txBody>
          <a:bodyPr>
            <a:noAutofit/>
          </a:bodyPr>
          <a:lstStyle/>
          <a:p>
            <a:endParaRPr lang="tr-TR" sz="4400" dirty="0">
              <a:solidFill>
                <a:srgbClr val="FFC000"/>
              </a:solidFill>
            </a:endParaRPr>
          </a:p>
          <a:p>
            <a:r>
              <a:rPr lang="tr-TR" sz="4800" dirty="0">
                <a:solidFill>
                  <a:srgbClr val="FFC000"/>
                </a:solidFill>
              </a:rPr>
              <a:t>FELSEFE BÖLÜMÜ</a:t>
            </a:r>
          </a:p>
        </p:txBody>
      </p:sp>
      <p:pic>
        <p:nvPicPr>
          <p:cNvPr id="2" name="Resim 1">
            <a:extLst>
              <a:ext uri="{FF2B5EF4-FFF2-40B4-BE49-F238E27FC236}">
                <a16:creationId xmlns:a16="http://schemas.microsoft.com/office/drawing/2014/main" id="{C4AD1EA8-1FC0-E31F-8183-2BCCC6AE1080}"/>
              </a:ext>
            </a:extLst>
          </p:cNvPr>
          <p:cNvPicPr>
            <a:picLocks noChangeAspect="1"/>
          </p:cNvPicPr>
          <p:nvPr/>
        </p:nvPicPr>
        <p:blipFill>
          <a:blip r:embed="rId2"/>
          <a:stretch>
            <a:fillRect/>
          </a:stretch>
        </p:blipFill>
        <p:spPr>
          <a:xfrm>
            <a:off x="3419872" y="1628800"/>
            <a:ext cx="1876425" cy="1447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620688"/>
            <a:ext cx="8229600" cy="1152128"/>
          </a:xfrm>
        </p:spPr>
        <p:txBody>
          <a:bodyPr/>
          <a:lstStyle/>
          <a:p>
            <a:r>
              <a:rPr lang="tr-TR" dirty="0"/>
              <a:t>FELSEFE BÖLÜMÜ</a:t>
            </a:r>
          </a:p>
        </p:txBody>
      </p:sp>
      <p:sp>
        <p:nvSpPr>
          <p:cNvPr id="3" name="2 Alt Başlık"/>
          <p:cNvSpPr>
            <a:spLocks noGrp="1"/>
          </p:cNvSpPr>
          <p:nvPr>
            <p:ph type="subTitle" idx="1"/>
          </p:nvPr>
        </p:nvSpPr>
        <p:spPr>
          <a:xfrm>
            <a:off x="1371600" y="2276872"/>
            <a:ext cx="6400800" cy="2807426"/>
          </a:xfrm>
        </p:spPr>
        <p:txBody>
          <a:bodyPr>
            <a:normAutofit fontScale="85000" lnSpcReduction="10000"/>
          </a:bodyPr>
          <a:lstStyle/>
          <a:p>
            <a:r>
              <a:rPr lang="tr-TR" dirty="0"/>
              <a:t>Öğretim programında ilk iki yıl felsefenin genel konuları ve temel disiplinleri anlatılırken, üçüncü yıldan itibaren  felsefenin temel problemlerine  ve araştırma alanlarına önem verilecektir. Öğretim programı içerisinde sosyoloji ve psikoloji dersleri MEB öğretmen atamalarındaki zorunlu koşullara uygun olarak hazırlanmıştır.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836712"/>
            <a:ext cx="8229600" cy="833264"/>
          </a:xfrm>
        </p:spPr>
        <p:txBody>
          <a:bodyPr/>
          <a:lstStyle/>
          <a:p>
            <a:r>
              <a:rPr lang="tr-TR" dirty="0"/>
              <a:t>FELSEFE BÖLÜMÜ</a:t>
            </a:r>
          </a:p>
        </p:txBody>
      </p:sp>
      <p:sp>
        <p:nvSpPr>
          <p:cNvPr id="3" name="2 Alt Başlık"/>
          <p:cNvSpPr>
            <a:spLocks noGrp="1"/>
          </p:cNvSpPr>
          <p:nvPr>
            <p:ph type="subTitle" idx="1"/>
          </p:nvPr>
        </p:nvSpPr>
        <p:spPr>
          <a:xfrm>
            <a:off x="1547664" y="1669976"/>
            <a:ext cx="6480720" cy="2479104"/>
          </a:xfrm>
        </p:spPr>
        <p:txBody>
          <a:bodyPr>
            <a:noAutofit/>
          </a:bodyPr>
          <a:lstStyle/>
          <a:p>
            <a:pPr algn="just"/>
            <a:r>
              <a:rPr lang="tr-TR" dirty="0"/>
              <a:t>Bölümden “Felsefeci” </a:t>
            </a:r>
            <a:r>
              <a:rPr lang="tr-TR" dirty="0" err="1"/>
              <a:t>ünvanı</a:t>
            </a:r>
            <a:r>
              <a:rPr lang="tr-TR" dirty="0"/>
              <a:t> alarak mezun olanlar, üst derece akademik kariyer yapabilme imkanına sahiptirler. Ayrıca formasyon almak şartı ile MEB’e bağlı tüm okul ve kurumlarında  (Halk Eğitim Merkezleri ve </a:t>
            </a:r>
            <a:r>
              <a:rPr lang="tr-TR" dirty="0" err="1"/>
              <a:t>Dersaneler</a:t>
            </a:r>
            <a:r>
              <a:rPr lang="tr-TR" dirty="0"/>
              <a:t> dahil), analitik düşünme becerisi isteyen devlet kurumları da felsefe bölümlerinden alım yapmaktadır.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B0DDD-2E22-3241-6296-423CE50E61B2}"/>
            </a:ext>
          </a:extLst>
        </p:cNvPr>
        <p:cNvGrpSpPr/>
        <p:nvPr/>
      </p:nvGrpSpPr>
      <p:grpSpPr>
        <a:xfrm>
          <a:off x="0" y="0"/>
          <a:ext cx="0" cy="0"/>
          <a:chOff x="0" y="0"/>
          <a:chExt cx="0" cy="0"/>
        </a:xfrm>
      </p:grpSpPr>
      <p:sp>
        <p:nvSpPr>
          <p:cNvPr id="3" name="2 Alt Başlık">
            <a:extLst>
              <a:ext uri="{FF2B5EF4-FFF2-40B4-BE49-F238E27FC236}">
                <a16:creationId xmlns:a16="http://schemas.microsoft.com/office/drawing/2014/main" id="{25D3F03E-788E-0DBA-BA50-BDD16AAE9C90}"/>
              </a:ext>
            </a:extLst>
          </p:cNvPr>
          <p:cNvSpPr>
            <a:spLocks noGrp="1"/>
          </p:cNvSpPr>
          <p:nvPr>
            <p:ph type="subTitle" idx="1"/>
          </p:nvPr>
        </p:nvSpPr>
        <p:spPr>
          <a:xfrm>
            <a:off x="1043608" y="116632"/>
            <a:ext cx="6984776" cy="5904656"/>
          </a:xfrm>
        </p:spPr>
        <p:txBody>
          <a:bodyPr>
            <a:noAutofit/>
          </a:bodyPr>
          <a:lstStyle/>
          <a:p>
            <a:pPr algn="just"/>
            <a:r>
              <a:rPr lang="tr-TR" dirty="0"/>
              <a:t>Özel öğretim kurumlarında öğretmen ve idareci olarak görev alabilen felsefe mezunları,  diğer kamu ve özel kuruluşların insan kaynakları bölümlerinde de Fakülte mezunu olarak istihdam olanağına sahiptirler: KPSS ile Kültür ve Turizm Bakanlığı, Devlet Arşivleri, Tübitak, </a:t>
            </a:r>
            <a:r>
              <a:rPr lang="tr-TR" dirty="0" err="1"/>
              <a:t>Tika</a:t>
            </a:r>
            <a:r>
              <a:rPr lang="tr-TR" dirty="0"/>
              <a:t>, Belediyelerde düz memur, araştırmacı ve uzman yardımcısı olabilirler. Özel sektörde editör, redaktör, insan kaynaklarında danışmanlık, düşünce kuruluşlarında ve STK </a:t>
            </a:r>
            <a:r>
              <a:rPr lang="tr-TR" dirty="0" err="1"/>
              <a:t>larda</a:t>
            </a:r>
            <a:r>
              <a:rPr lang="tr-TR" dirty="0"/>
              <a:t> proje uzmanı ve araştırma elamanı olarak görev alabilirler.</a:t>
            </a:r>
          </a:p>
        </p:txBody>
      </p:sp>
    </p:spTree>
    <p:extLst>
      <p:ext uri="{BB962C8B-B14F-4D97-AF65-F5344CB8AC3E}">
        <p14:creationId xmlns:p14="http://schemas.microsoft.com/office/powerpoint/2010/main" val="1518999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0"/>
            <a:ext cx="8229600" cy="689248"/>
          </a:xfrm>
        </p:spPr>
        <p:txBody>
          <a:bodyPr>
            <a:normAutofit fontScale="90000"/>
          </a:bodyPr>
          <a:lstStyle/>
          <a:p>
            <a:r>
              <a:rPr lang="tr-TR" dirty="0" err="1"/>
              <a:t>Lokasyon</a:t>
            </a:r>
            <a:endParaRPr lang="tr-TR" dirty="0"/>
          </a:p>
        </p:txBody>
      </p:sp>
      <p:sp>
        <p:nvSpPr>
          <p:cNvPr id="3" name="2 Alt Başlık"/>
          <p:cNvSpPr>
            <a:spLocks noGrp="1"/>
          </p:cNvSpPr>
          <p:nvPr>
            <p:ph type="subTitle" idx="1"/>
          </p:nvPr>
        </p:nvSpPr>
        <p:spPr/>
        <p:txBody>
          <a:bodyPr/>
          <a:lstStyle/>
          <a:p>
            <a:endParaRPr lang="tr-TR" dirty="0"/>
          </a:p>
        </p:txBody>
      </p:sp>
      <p:pic>
        <p:nvPicPr>
          <p:cNvPr id="4" name="3 Resim" descr="karabuk_turkiye_haritasinda_küçük.jpg"/>
          <p:cNvPicPr>
            <a:picLocks noChangeAspect="1"/>
          </p:cNvPicPr>
          <p:nvPr/>
        </p:nvPicPr>
        <p:blipFill>
          <a:blip r:embed="rId2" cstate="print"/>
          <a:stretch>
            <a:fillRect/>
          </a:stretch>
        </p:blipFill>
        <p:spPr>
          <a:xfrm>
            <a:off x="179512" y="764704"/>
            <a:ext cx="3312368" cy="1008286"/>
          </a:xfrm>
          <a:prstGeom prst="rect">
            <a:avLst/>
          </a:prstGeom>
        </p:spPr>
      </p:pic>
      <p:pic>
        <p:nvPicPr>
          <p:cNvPr id="5" name="4 Resim" descr="turkiye_karabuk_harita.png"/>
          <p:cNvPicPr>
            <a:picLocks noChangeAspect="1"/>
          </p:cNvPicPr>
          <p:nvPr/>
        </p:nvPicPr>
        <p:blipFill>
          <a:blip r:embed="rId3" cstate="print"/>
          <a:stretch>
            <a:fillRect/>
          </a:stretch>
        </p:blipFill>
        <p:spPr>
          <a:xfrm>
            <a:off x="1763688" y="1844824"/>
            <a:ext cx="5832648" cy="439248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260648"/>
            <a:ext cx="8229600" cy="1828800"/>
          </a:xfrm>
        </p:spPr>
        <p:txBody>
          <a:bodyPr/>
          <a:lstStyle/>
          <a:p>
            <a:r>
              <a:rPr lang="tr-TR" dirty="0"/>
              <a:t>FELSEFE BÖLÜMÜ</a:t>
            </a:r>
          </a:p>
        </p:txBody>
      </p:sp>
      <p:sp>
        <p:nvSpPr>
          <p:cNvPr id="3" name="2 Alt Başlık"/>
          <p:cNvSpPr>
            <a:spLocks noGrp="1"/>
          </p:cNvSpPr>
          <p:nvPr>
            <p:ph type="subTitle" idx="1"/>
          </p:nvPr>
        </p:nvSpPr>
        <p:spPr>
          <a:xfrm>
            <a:off x="1403648" y="2636912"/>
            <a:ext cx="6400800" cy="1752600"/>
          </a:xfrm>
        </p:spPr>
        <p:txBody>
          <a:bodyPr>
            <a:noAutofit/>
          </a:bodyPr>
          <a:lstStyle/>
          <a:p>
            <a:r>
              <a:rPr lang="tr-TR" dirty="0"/>
              <a:t>“</a:t>
            </a:r>
            <a:r>
              <a:rPr lang="tr-TR" dirty="0" err="1"/>
              <a:t>Cogito</a:t>
            </a:r>
            <a:r>
              <a:rPr lang="tr-TR" dirty="0"/>
              <a:t> </a:t>
            </a:r>
            <a:r>
              <a:rPr lang="tr-TR" dirty="0" err="1"/>
              <a:t>ergo</a:t>
            </a:r>
            <a:r>
              <a:rPr lang="tr-TR" dirty="0"/>
              <a:t> </a:t>
            </a:r>
            <a:r>
              <a:rPr lang="tr-TR" dirty="0" err="1"/>
              <a:t>sum</a:t>
            </a:r>
            <a:r>
              <a:rPr lang="tr-TR" dirty="0"/>
              <a:t>/Düşünüyorum öyle ise varım”</a:t>
            </a:r>
          </a:p>
          <a:p>
            <a:r>
              <a:rPr lang="tr-TR" dirty="0"/>
              <a:t>Rene Descartes (Dekart)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188640"/>
            <a:ext cx="8229600" cy="1828800"/>
          </a:xfrm>
        </p:spPr>
        <p:txBody>
          <a:bodyPr/>
          <a:lstStyle/>
          <a:p>
            <a:r>
              <a:rPr lang="tr-TR" dirty="0"/>
              <a:t>FELSEFE BÖLÜMÜ</a:t>
            </a:r>
          </a:p>
        </p:txBody>
      </p:sp>
      <p:sp>
        <p:nvSpPr>
          <p:cNvPr id="3" name="2 Alt Başlık"/>
          <p:cNvSpPr>
            <a:spLocks noGrp="1"/>
          </p:cNvSpPr>
          <p:nvPr>
            <p:ph type="subTitle" idx="1"/>
          </p:nvPr>
        </p:nvSpPr>
        <p:spPr>
          <a:xfrm>
            <a:off x="1115616" y="1052736"/>
            <a:ext cx="6984776" cy="5040560"/>
          </a:xfrm>
        </p:spPr>
        <p:txBody>
          <a:bodyPr>
            <a:noAutofit/>
          </a:bodyPr>
          <a:lstStyle/>
          <a:p>
            <a:r>
              <a:rPr lang="tr-TR" dirty="0"/>
              <a:t>Felsefe, insan ve varlığı  anlamak amacıyla aklın kavram ve yöntemleriyle sürdürülen zihinsel bir araştırma eylemidir. Bu bağlamda varlık, bilgi ve değer problemleri üzerine rasyonel ve eleştirel bir düşünme eylemidir.</a:t>
            </a:r>
          </a:p>
          <a:p>
            <a:r>
              <a:rPr lang="tr-TR" dirty="0"/>
              <a:t> Felsefe doğru, güzel ve hakikat aramaktır. Bunları gerçekleştirirken bir insan olarak "ben kimim? Yeryüzündeki anlamım ve amacım nedir? Yaşamın anlamı nedir ve ne olmalıdır?» türünden sorulara cevap arar...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188640"/>
            <a:ext cx="8229600" cy="1828800"/>
          </a:xfrm>
        </p:spPr>
        <p:txBody>
          <a:bodyPr/>
          <a:lstStyle/>
          <a:p>
            <a:r>
              <a:rPr lang="tr-TR" dirty="0"/>
              <a:t>FELSEFE BÖLÜMÜ</a:t>
            </a:r>
          </a:p>
        </p:txBody>
      </p:sp>
      <p:sp>
        <p:nvSpPr>
          <p:cNvPr id="3" name="2 Alt Başlık"/>
          <p:cNvSpPr>
            <a:spLocks noGrp="1"/>
          </p:cNvSpPr>
          <p:nvPr>
            <p:ph type="subTitle" idx="1"/>
          </p:nvPr>
        </p:nvSpPr>
        <p:spPr>
          <a:xfrm>
            <a:off x="1259632" y="2780928"/>
            <a:ext cx="6400800" cy="1752600"/>
          </a:xfrm>
        </p:spPr>
        <p:txBody>
          <a:bodyPr>
            <a:noAutofit/>
          </a:bodyPr>
          <a:lstStyle/>
          <a:p>
            <a:r>
              <a:rPr lang="tr-TR" dirty="0"/>
              <a:t>Bölümümüz 2011 yılında kurulmuştur. Bölüm öğrenci alımına 2013-2014 yılında I ve II. Öğretim olarak öğretim olarak başlamış olup halen Gündüz Öğretim Programını yürütmektedir.. Edebiyat Fakültesi Felsefe Bölümünü kazanan öğrenciler, 8 yarıyıl bölümümüzde öğrenim görecektir.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611560" y="188640"/>
            <a:ext cx="8064896" cy="6336704"/>
          </a:xfrm>
        </p:spPr>
        <p:txBody>
          <a:bodyPr>
            <a:noAutofit/>
          </a:bodyPr>
          <a:lstStyle/>
          <a:p>
            <a:r>
              <a:rPr lang="tr-TR" dirty="0"/>
              <a:t>Asıl hedef olarak, akıl ve mantığın ilkelerinden hareketle tutarlı ve geçerli düşüncelere ulaşmayı hedeflemektedir. </a:t>
            </a:r>
            <a:r>
              <a:rPr lang="tr-TR" b="1" dirty="0"/>
              <a:t>Sosyal ve empirik bilimlerin doğasını kavrayabilecekleri, bilimsel metot ve bilimsel bilginin </a:t>
            </a:r>
            <a:r>
              <a:rPr lang="tr-TR" b="1" dirty="0" err="1"/>
              <a:t>neliğini</a:t>
            </a:r>
            <a:r>
              <a:rPr lang="tr-TR" b="1" dirty="0"/>
              <a:t> deneyimleyebilecekleri, felsefi veya bilimsel şüphe, merak, araştırma ve keşfetme heyecanı kazanacakları, sorgulayıcı ve </a:t>
            </a:r>
            <a:r>
              <a:rPr lang="tr-TR" b="1" dirty="0" err="1"/>
              <a:t>kritisist</a:t>
            </a:r>
            <a:r>
              <a:rPr lang="tr-TR" b="1" dirty="0"/>
              <a:t> düşünme  kabiliyeti geliştirebilecekleri, felsefi etkinliğe ilişkin güçlü bir kuramsal alt yapı edinmenin yanı sıra, bu felsefi bilgiyi günlük yaşama nasıl uyarlayabileceklerini anlayacakları, akademik ve bireysel gelişimlerini harekete geçirip sürdürebilecekleri, bilimsel, akademik ve sosyal ortamın yaratılması amacımız olacaktır.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08720"/>
            <a:ext cx="8229600" cy="720080"/>
          </a:xfrm>
        </p:spPr>
        <p:txBody>
          <a:bodyPr/>
          <a:lstStyle/>
          <a:p>
            <a:r>
              <a:rPr lang="tr-TR" dirty="0"/>
              <a:t>FELSEFE BÖLÜMÜ</a:t>
            </a:r>
          </a:p>
        </p:txBody>
      </p:sp>
      <p:sp>
        <p:nvSpPr>
          <p:cNvPr id="3" name="2 İçerik Yer Tutucusu"/>
          <p:cNvSpPr>
            <a:spLocks noGrp="1"/>
          </p:cNvSpPr>
          <p:nvPr>
            <p:ph idx="1"/>
          </p:nvPr>
        </p:nvSpPr>
        <p:spPr>
          <a:xfrm>
            <a:off x="179512" y="1772816"/>
            <a:ext cx="8784976" cy="4536544"/>
          </a:xfrm>
        </p:spPr>
        <p:txBody>
          <a:bodyPr>
            <a:noAutofit/>
          </a:bodyPr>
          <a:lstStyle/>
          <a:p>
            <a:pPr algn="ctr"/>
            <a:r>
              <a:rPr lang="tr-TR" b="1" dirty="0"/>
              <a:t>Evrensel hukuk ve insanî değerler ışığında, genelde mantık, epistemoloji, ontoloji, etik ve estetik, özelde de felsefe tarihinin epistemik (bilgisel) birikiminden yararlanarak, yurdumuz ve insanlığın temel gereksinimi olan bilme, kavrama ve bilgiyi hayata uygulama yöntemlerini  kazanmış ve kendi aklını kullanma  cesaretini gösteren üstün nitelikli felsefeciler yetiştirmeyi eğitim ve araştırma alanlarındaki üretimini toplumun ve insanlığın yararına sunmayı amaçlamaktadır.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548680"/>
            <a:ext cx="8229600" cy="977280"/>
          </a:xfrm>
        </p:spPr>
        <p:txBody>
          <a:bodyPr/>
          <a:lstStyle/>
          <a:p>
            <a:r>
              <a:rPr lang="tr-TR" dirty="0"/>
              <a:t>FELSEFE BÖLÜMÜ</a:t>
            </a:r>
          </a:p>
        </p:txBody>
      </p:sp>
      <p:sp>
        <p:nvSpPr>
          <p:cNvPr id="3" name="2 Alt Başlık"/>
          <p:cNvSpPr>
            <a:spLocks noGrp="1"/>
          </p:cNvSpPr>
          <p:nvPr>
            <p:ph type="subTitle" idx="1"/>
          </p:nvPr>
        </p:nvSpPr>
        <p:spPr>
          <a:xfrm>
            <a:off x="1115616" y="1772816"/>
            <a:ext cx="6768752" cy="4752528"/>
          </a:xfrm>
        </p:spPr>
        <p:txBody>
          <a:bodyPr>
            <a:noAutofit/>
          </a:bodyPr>
          <a:lstStyle/>
          <a:p>
            <a:r>
              <a:rPr lang="tr-TR" b="1" dirty="0"/>
              <a:t>Üniversitemizin misyonu, vizyonu, değerleri ve stratejik hedefleri doğrultusunda, ulusal ve uluslar arası ortamlarda mensubu ve mezunu olmaktan onur duyulan; vereceği eğitim ve  sürdürülen felsefi etkinlik sayesinde kazanılan bilimsel ilerlemenin, toplum ve insanlık yararına uygulanmasına katkıda bulunacak kadroları yetiştirecek bir felsefe bölümü olmaktır.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764704"/>
            <a:ext cx="8229600" cy="833264"/>
          </a:xfrm>
        </p:spPr>
        <p:txBody>
          <a:bodyPr/>
          <a:lstStyle/>
          <a:p>
            <a:r>
              <a:rPr lang="tr-TR" dirty="0"/>
              <a:t>FELSEFE BÖLÜMÜ</a:t>
            </a:r>
          </a:p>
        </p:txBody>
      </p:sp>
      <p:sp>
        <p:nvSpPr>
          <p:cNvPr id="3" name="2 Alt Başlık"/>
          <p:cNvSpPr>
            <a:spLocks noGrp="1"/>
          </p:cNvSpPr>
          <p:nvPr>
            <p:ph type="subTitle" idx="1"/>
          </p:nvPr>
        </p:nvSpPr>
        <p:spPr>
          <a:xfrm>
            <a:off x="1331640" y="2060848"/>
            <a:ext cx="6400800" cy="1752600"/>
          </a:xfrm>
        </p:spPr>
        <p:txBody>
          <a:bodyPr>
            <a:noAutofit/>
          </a:bodyPr>
          <a:lstStyle/>
          <a:p>
            <a:pPr algn="l"/>
            <a:r>
              <a:rPr lang="tr-TR" dirty="0"/>
              <a:t>Bölümümüzde,</a:t>
            </a:r>
          </a:p>
          <a:p>
            <a:pPr algn="l"/>
            <a:r>
              <a:rPr lang="tr-TR" dirty="0"/>
              <a:t>1-Felsefe Tarihi</a:t>
            </a:r>
          </a:p>
          <a:p>
            <a:pPr algn="l"/>
            <a:r>
              <a:rPr lang="tr-TR" dirty="0"/>
              <a:t>2-Sistematik Felsefe ve Mantık</a:t>
            </a:r>
          </a:p>
          <a:p>
            <a:pPr algn="l"/>
            <a:r>
              <a:rPr lang="tr-TR" dirty="0"/>
              <a:t>3-Türk İslam Düşüncesi Tarihi</a:t>
            </a:r>
          </a:p>
          <a:p>
            <a:pPr algn="l"/>
            <a:r>
              <a:rPr lang="tr-TR" dirty="0"/>
              <a:t>4-Bilim Tarihi </a:t>
            </a:r>
          </a:p>
          <a:p>
            <a:pPr algn="l"/>
            <a:r>
              <a:rPr lang="tr-TR" dirty="0"/>
              <a:t>olmak üzere toplam 4 anabilim dalı bulunmaktadır.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107</TotalTime>
  <Words>534</Words>
  <Application>Microsoft Macintosh PowerPoint</Application>
  <PresentationFormat>Ekran Gösterisi (4:3)</PresentationFormat>
  <Paragraphs>28</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 Antiqua</vt:lpstr>
      <vt:lpstr>Lucida Sans</vt:lpstr>
      <vt:lpstr>Wingdings</vt:lpstr>
      <vt:lpstr>Wingdings 2</vt:lpstr>
      <vt:lpstr>Wingdings 3</vt:lpstr>
      <vt:lpstr>Güven</vt:lpstr>
      <vt:lpstr>PowerPoint Sunusu</vt:lpstr>
      <vt:lpstr>Lokasyon</vt:lpstr>
      <vt:lpstr>FELSEFE BÖLÜMÜ</vt:lpstr>
      <vt:lpstr>FELSEFE BÖLÜMÜ</vt:lpstr>
      <vt:lpstr>FELSEFE BÖLÜMÜ</vt:lpstr>
      <vt:lpstr>PowerPoint Sunusu</vt:lpstr>
      <vt:lpstr>FELSEFE BÖLÜMÜ</vt:lpstr>
      <vt:lpstr>FELSEFE BÖLÜMÜ</vt:lpstr>
      <vt:lpstr>FELSEFE BÖLÜMÜ</vt:lpstr>
      <vt:lpstr>FELSEFE BÖLÜMÜ</vt:lpstr>
      <vt:lpstr>FELSEFE BÖLÜMÜ</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YUKSEL SARAC</dc:creator>
  <cp:lastModifiedBy>munir dedeoglu</cp:lastModifiedBy>
  <cp:revision>22</cp:revision>
  <dcterms:created xsi:type="dcterms:W3CDTF">2017-11-24T10:18:14Z</dcterms:created>
  <dcterms:modified xsi:type="dcterms:W3CDTF">2025-05-08T07:19:15Z</dcterms:modified>
</cp:coreProperties>
</file>