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8"/>
  </p:notesMasterIdLst>
  <p:sldIdLst>
    <p:sldId id="304" r:id="rId2"/>
    <p:sldId id="305" r:id="rId3"/>
    <p:sldId id="306" r:id="rId4"/>
    <p:sldId id="307" r:id="rId5"/>
    <p:sldId id="308" r:id="rId6"/>
    <p:sldId id="309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CE9"/>
    <a:srgbClr val="233263"/>
    <a:srgbClr val="5AA67E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 autoAdjust="0"/>
    <p:restoredTop sz="94694"/>
  </p:normalViewPr>
  <p:slideViewPr>
    <p:cSldViewPr>
      <p:cViewPr varScale="1">
        <p:scale>
          <a:sx n="120" d="100"/>
          <a:sy n="120" d="100"/>
        </p:scale>
        <p:origin x="13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72BE0C2-42A3-4447-973E-3509FDB1D76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465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21F1CC-F87F-4248-9B7C-777ED23DC30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F432-743E-43D2-8ECE-75A09414E53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74DC8-26E7-4940-AB7F-53809FFB525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88A7-008B-43E8-8833-5334EE1E922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003F3-6165-4D8F-B5EE-C01B62CBA7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C1CEF-CC7E-4185-AAB5-CA49F5282B5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92685-225F-4D24-81E9-50ACEBBDB0B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B55F2-0A2B-4B97-A25D-B168269D785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1C4C0-73B2-4C35-8DF6-DBCA06C92FE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BD48C-9431-4ADA-91B7-E6EB6D2180A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D9F684-7AD8-4F03-B446-F036EFDD86A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5FFD43-A98C-42B2-9EEE-525BFE47EC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spd="med">
    <p:circl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2016224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tr-TR" sz="4800" dirty="0" err="1">
                <a:latin typeface="Old English Text MT" pitchFamily="66" charset="0"/>
              </a:rPr>
              <a:t>Karabuk</a:t>
            </a:r>
            <a:r>
              <a:rPr lang="tr-TR" sz="4800" dirty="0">
                <a:latin typeface="Old English Text MT" pitchFamily="66" charset="0"/>
              </a:rPr>
              <a:t> </a:t>
            </a:r>
            <a:r>
              <a:rPr lang="tr-TR" sz="4800" dirty="0" err="1">
                <a:latin typeface="Old English Text MT" pitchFamily="66" charset="0"/>
              </a:rPr>
              <a:t>University</a:t>
            </a:r>
            <a:br>
              <a:rPr lang="tr-TR" sz="4800" b="1" dirty="0">
                <a:latin typeface="Old English Text MT" pitchFamily="66" charset="0"/>
              </a:rPr>
            </a:br>
            <a:r>
              <a:rPr lang="tr-TR" sz="4800" b="1" dirty="0" err="1">
                <a:latin typeface="Old English Text MT" pitchFamily="66" charset="0"/>
              </a:rPr>
              <a:t>Faculty</a:t>
            </a:r>
            <a:r>
              <a:rPr lang="tr-TR" sz="4800" b="1" dirty="0">
                <a:latin typeface="Old English Text MT" pitchFamily="66" charset="0"/>
              </a:rPr>
              <a:t> of </a:t>
            </a:r>
            <a:r>
              <a:rPr lang="tr-TR" sz="4800" b="1" dirty="0" err="1">
                <a:latin typeface="Old English Text MT" pitchFamily="66" charset="0"/>
              </a:rPr>
              <a:t>Letters</a:t>
            </a:r>
            <a:br>
              <a:rPr lang="tr-TR" sz="4800" b="1" dirty="0">
                <a:latin typeface="Old English Text MT" pitchFamily="66" charset="0"/>
              </a:rPr>
            </a:br>
            <a:r>
              <a:rPr lang="tr-TR" sz="4800" b="1" dirty="0" err="1">
                <a:latin typeface="Old English Text MT" pitchFamily="66" charset="0"/>
              </a:rPr>
              <a:t>Turkish</a:t>
            </a:r>
            <a:r>
              <a:rPr lang="tr-TR" sz="4800" b="1" dirty="0">
                <a:latin typeface="Old English Text MT" pitchFamily="66" charset="0"/>
              </a:rPr>
              <a:t> Language </a:t>
            </a:r>
            <a:r>
              <a:rPr lang="tr-TR" sz="4800" b="1" dirty="0" err="1">
                <a:latin typeface="Old English Text MT" pitchFamily="66" charset="0"/>
              </a:rPr>
              <a:t>and</a:t>
            </a:r>
            <a:r>
              <a:rPr lang="tr-TR" sz="4800" b="1" dirty="0">
                <a:latin typeface="Old English Text MT" pitchFamily="66" charset="0"/>
              </a:rPr>
              <a:t> </a:t>
            </a:r>
            <a:r>
              <a:rPr lang="tr-TR" sz="4800" b="1" dirty="0" err="1">
                <a:latin typeface="Old English Text MT" pitchFamily="66" charset="0"/>
              </a:rPr>
              <a:t>Literature</a:t>
            </a:r>
            <a:endParaRPr lang="tr-TR" sz="4800" dirty="0">
              <a:latin typeface="Old English Text MT" pitchFamily="66" charset="0"/>
            </a:endParaRPr>
          </a:p>
        </p:txBody>
      </p:sp>
      <p:pic>
        <p:nvPicPr>
          <p:cNvPr id="1026" name="Picture 2" descr="C:\Users\aligunes\Desktop\edebiyat-kale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25144"/>
            <a:ext cx="1640594" cy="1224136"/>
          </a:xfrm>
          <a:prstGeom prst="rect">
            <a:avLst/>
          </a:prstGeom>
          <a:noFill/>
        </p:spPr>
      </p:pic>
      <p:pic>
        <p:nvPicPr>
          <p:cNvPr id="1027" name="Picture 3" descr="C:\Users\aligunes\Desktop\gokturk-yazis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725144"/>
            <a:ext cx="3353861" cy="1504156"/>
          </a:xfrm>
          <a:prstGeom prst="rect">
            <a:avLst/>
          </a:prstGeom>
          <a:noFill/>
        </p:spPr>
      </p:pic>
      <p:pic>
        <p:nvPicPr>
          <p:cNvPr id="1028" name="Picture 4" descr="C:\Users\aligunes\Desktop\ind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725144"/>
            <a:ext cx="1944216" cy="1261301"/>
          </a:xfrm>
          <a:prstGeom prst="rect">
            <a:avLst/>
          </a:prstGeom>
          <a:noFill/>
        </p:spPr>
      </p:pic>
      <p:pic>
        <p:nvPicPr>
          <p:cNvPr id="1029" name="Picture 5" descr="C:\Users\aligunes\Desktop\ataturk2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2924944"/>
            <a:ext cx="2718337" cy="14860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White marble"/>
          <p:cNvSpPr>
            <a:spLocks noChangeArrowheads="1"/>
          </p:cNvSpPr>
          <p:nvPr/>
        </p:nvSpPr>
        <p:spPr bwMode="auto">
          <a:xfrm>
            <a:off x="179512" y="2276872"/>
            <a:ext cx="8712200" cy="34163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ctr">
              <a:tabLst>
                <a:tab pos="457200" algn="l"/>
              </a:tabLst>
            </a:pPr>
            <a:endParaRPr lang="tr-TR" i="1" dirty="0">
              <a:latin typeface="Candara" pitchFamily="34" charset="0"/>
            </a:endParaRPr>
          </a:p>
          <a:p>
            <a:pPr marL="342900" indent="-342900" algn="ctr">
              <a:tabLst>
                <a:tab pos="457200" algn="l"/>
              </a:tabLst>
            </a:pP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started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education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with</a:t>
            </a:r>
            <a:r>
              <a:rPr lang="tr-TR" i="1" dirty="0">
                <a:latin typeface="Candara" pitchFamily="34" charset="0"/>
              </a:rPr>
              <a:t> 41 </a:t>
            </a:r>
            <a:r>
              <a:rPr lang="tr-TR" i="1" dirty="0" err="1">
                <a:latin typeface="Candara" pitchFamily="34" charset="0"/>
              </a:rPr>
              <a:t>students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2009-2010 </a:t>
            </a:r>
            <a:r>
              <a:rPr lang="tr-TR" i="1" dirty="0" err="1">
                <a:latin typeface="Candara" pitchFamily="34" charset="0"/>
              </a:rPr>
              <a:t>academic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year</a:t>
            </a:r>
            <a:r>
              <a:rPr lang="tr-TR" i="1" dirty="0">
                <a:latin typeface="Candara" pitchFamily="34" charset="0"/>
              </a:rPr>
              <a:t>.</a:t>
            </a:r>
          </a:p>
          <a:p>
            <a:pPr marL="342900" indent="-342900" algn="ctr">
              <a:tabLst>
                <a:tab pos="457200" algn="l"/>
              </a:tabLst>
            </a:pPr>
            <a:endParaRPr lang="tr-TR" i="1" dirty="0">
              <a:latin typeface="Candara" pitchFamily="34" charset="0"/>
            </a:endParaRPr>
          </a:p>
          <a:p>
            <a:pPr marL="342900" indent="-342900" algn="ctr">
              <a:tabLst>
                <a:tab pos="457200" algn="l"/>
              </a:tabLst>
            </a:pP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is an </a:t>
            </a:r>
            <a:r>
              <a:rPr lang="tr-TR" i="1" dirty="0" err="1">
                <a:latin typeface="Candara" pitchFamily="34" charset="0"/>
              </a:rPr>
              <a:t>outstanding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promising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field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expertise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among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Social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Sciences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terms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its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function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transfer </a:t>
            </a:r>
            <a:r>
              <a:rPr lang="tr-TR" i="1" dirty="0" err="1">
                <a:latin typeface="Candara" pitchFamily="34" charset="0"/>
              </a:rPr>
              <a:t>our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cultural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heritage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future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breadth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field</a:t>
            </a:r>
            <a:r>
              <a:rPr lang="tr-TR" i="1" dirty="0">
                <a:latin typeface="Candara" pitchFamily="34" charset="0"/>
              </a:rPr>
              <a:t> it </a:t>
            </a:r>
            <a:r>
              <a:rPr lang="tr-TR" i="1" dirty="0" err="1">
                <a:latin typeface="Candara" pitchFamily="34" charset="0"/>
              </a:rPr>
              <a:t>covers</a:t>
            </a:r>
            <a:r>
              <a:rPr lang="tr-TR" i="1" dirty="0">
                <a:latin typeface="Candara" pitchFamily="34" charset="0"/>
              </a:rPr>
              <a:t>.</a:t>
            </a:r>
          </a:p>
          <a:p>
            <a:pPr marL="342900" indent="-342900" algn="ctr">
              <a:tabLst>
                <a:tab pos="457200" algn="l"/>
              </a:tabLst>
            </a:pPr>
            <a:endParaRPr lang="tr-TR" i="1" dirty="0">
              <a:latin typeface="Candara" pitchFamily="34" charset="0"/>
            </a:endParaRPr>
          </a:p>
          <a:p>
            <a:pPr marL="342900" indent="-342900" algn="ctr">
              <a:tabLst>
                <a:tab pos="457200" algn="l"/>
              </a:tabLst>
            </a:pP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aim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our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is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educate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individuals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who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make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use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knowledge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Science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Technology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art in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light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universal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values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present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production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fields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research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education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service </a:t>
            </a:r>
            <a:r>
              <a:rPr lang="tr-TR" i="1" dirty="0" err="1">
                <a:latin typeface="Candara" pitchFamily="34" charset="0"/>
              </a:rPr>
              <a:t>for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benefit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community</a:t>
            </a:r>
            <a:r>
              <a:rPr lang="tr-TR" i="1" dirty="0">
                <a:latin typeface="Candara" pitchFamily="34" charset="0"/>
              </a:rPr>
              <a:t>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7488832" cy="128701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 eaLnBrk="1" hangingPunct="1"/>
            <a:r>
              <a:rPr lang="tr-TR" sz="4000" b="1" dirty="0" err="1">
                <a:latin typeface="Old English Text MT" pitchFamily="66" charset="0"/>
              </a:rPr>
              <a:t>Department</a:t>
            </a:r>
            <a:r>
              <a:rPr lang="tr-TR" sz="4000" b="1" dirty="0">
                <a:latin typeface="Old English Text MT" pitchFamily="66" charset="0"/>
              </a:rPr>
              <a:t> of </a:t>
            </a:r>
            <a:br>
              <a:rPr lang="tr-TR" sz="4000" b="1" dirty="0">
                <a:latin typeface="Old English Text MT" pitchFamily="66" charset="0"/>
              </a:rPr>
            </a:br>
            <a:r>
              <a:rPr lang="tr-TR" sz="4000" b="1" dirty="0" err="1">
                <a:latin typeface="Old English Text MT" pitchFamily="66" charset="0"/>
              </a:rPr>
              <a:t>Turkish</a:t>
            </a:r>
            <a:r>
              <a:rPr lang="tr-TR" sz="4000" b="1" dirty="0">
                <a:latin typeface="Old English Text MT" pitchFamily="66" charset="0"/>
              </a:rPr>
              <a:t> Language </a:t>
            </a:r>
            <a:r>
              <a:rPr lang="tr-TR" sz="4000" b="1" dirty="0" err="1">
                <a:latin typeface="Old English Text MT" pitchFamily="66" charset="0"/>
              </a:rPr>
              <a:t>and</a:t>
            </a:r>
            <a:r>
              <a:rPr lang="tr-TR" sz="4000" b="1" dirty="0">
                <a:latin typeface="Old English Text MT" pitchFamily="66" charset="0"/>
              </a:rPr>
              <a:t> </a:t>
            </a:r>
            <a:r>
              <a:rPr lang="tr-TR" sz="4000" b="1" dirty="0" err="1">
                <a:latin typeface="Old English Text MT" pitchFamily="66" charset="0"/>
              </a:rPr>
              <a:t>Literature</a:t>
            </a:r>
            <a:endParaRPr lang="tr-TR" sz="4000" dirty="0">
              <a:latin typeface="Old English Text MT" pitchFamily="66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White marble"/>
          <p:cNvSpPr>
            <a:spLocks noChangeArrowheads="1"/>
          </p:cNvSpPr>
          <p:nvPr/>
        </p:nvSpPr>
        <p:spPr bwMode="auto">
          <a:xfrm>
            <a:off x="179388" y="2771706"/>
            <a:ext cx="8712200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>
              <a:tabLst>
                <a:tab pos="457200" algn="l"/>
              </a:tabLst>
            </a:pPr>
            <a:endParaRPr lang="tr-TR" i="1" dirty="0">
              <a:latin typeface="+mn-lt"/>
            </a:endParaRPr>
          </a:p>
          <a:p>
            <a:pPr marL="342900" indent="-342900" algn="ctr">
              <a:tabLst>
                <a:tab pos="457200" algn="l"/>
              </a:tabLst>
            </a:pPr>
            <a:r>
              <a:rPr lang="tr-TR" i="1" dirty="0" err="1">
                <a:latin typeface="Candara" pitchFamily="34" charset="0"/>
              </a:rPr>
              <a:t>Next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overall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mission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, Karabük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Environment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folklore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sources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do </a:t>
            </a:r>
            <a:r>
              <a:rPr lang="tr-TR" i="1" dirty="0" err="1">
                <a:latin typeface="Candara" pitchFamily="34" charset="0"/>
              </a:rPr>
              <a:t>research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about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able-raising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aims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contribute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promotion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cultural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heritage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elements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region</a:t>
            </a:r>
            <a:r>
              <a:rPr lang="tr-TR" i="1" dirty="0">
                <a:latin typeface="Candara" pitchFamily="34" charset="0"/>
              </a:rPr>
              <a:t>.</a:t>
            </a:r>
            <a:endParaRPr lang="tr-TR" i="1" dirty="0">
              <a:latin typeface="+mn-lt"/>
            </a:endParaRPr>
          </a:p>
          <a:p>
            <a:pPr marL="342900" indent="-342900" algn="ctr">
              <a:tabLst>
                <a:tab pos="457200" algn="l"/>
              </a:tabLst>
            </a:pPr>
            <a:endParaRPr lang="tr-TR" i="1" dirty="0"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179512" y="1124744"/>
            <a:ext cx="8856984" cy="115212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tr-TR" sz="4000" b="1" dirty="0" err="1">
                <a:latin typeface="Old English Text MT" pitchFamily="66" charset="0"/>
              </a:rPr>
              <a:t>Why</a:t>
            </a:r>
            <a:r>
              <a:rPr lang="tr-TR" sz="4000" b="1" dirty="0">
                <a:latin typeface="Old English Text MT" pitchFamily="66" charset="0"/>
              </a:rPr>
              <a:t> </a:t>
            </a:r>
            <a:r>
              <a:rPr lang="tr-TR" sz="4000" b="1" dirty="0" err="1">
                <a:latin typeface="Old English Text MT" pitchFamily="66" charset="0"/>
              </a:rPr>
              <a:t>the</a:t>
            </a:r>
            <a:r>
              <a:rPr lang="tr-TR" sz="4000" dirty="0">
                <a:latin typeface="Old English Text MT" pitchFamily="66" charset="0"/>
              </a:rPr>
              <a:t> </a:t>
            </a:r>
            <a:r>
              <a:rPr lang="tr-TR" sz="4000" dirty="0" err="1">
                <a:latin typeface="Old English Text MT" pitchFamily="66" charset="0"/>
              </a:rPr>
              <a:t>Department</a:t>
            </a:r>
            <a:r>
              <a:rPr lang="tr-TR" sz="4000" dirty="0">
                <a:latin typeface="Old English Text MT" pitchFamily="66" charset="0"/>
              </a:rPr>
              <a:t> of </a:t>
            </a:r>
            <a:br>
              <a:rPr lang="tr-TR" sz="4000" dirty="0">
                <a:latin typeface="Old English Text MT" pitchFamily="66" charset="0"/>
              </a:rPr>
            </a:br>
            <a:r>
              <a:rPr lang="tr-TR" sz="4000" dirty="0" err="1">
                <a:latin typeface="Old English Text MT" pitchFamily="66" charset="0"/>
              </a:rPr>
              <a:t>Turkish</a:t>
            </a:r>
            <a:r>
              <a:rPr lang="tr-TR" sz="4000" dirty="0">
                <a:latin typeface="Old English Text MT" pitchFamily="66" charset="0"/>
              </a:rPr>
              <a:t> Language </a:t>
            </a:r>
            <a:r>
              <a:rPr lang="tr-TR" sz="4000" dirty="0" err="1">
                <a:latin typeface="Old English Text MT" pitchFamily="66" charset="0"/>
              </a:rPr>
              <a:t>and</a:t>
            </a:r>
            <a:r>
              <a:rPr lang="tr-TR" sz="4000" dirty="0">
                <a:latin typeface="Old English Text MT" pitchFamily="66" charset="0"/>
              </a:rPr>
              <a:t> </a:t>
            </a:r>
            <a:r>
              <a:rPr lang="tr-TR" sz="4000" dirty="0" err="1">
                <a:latin typeface="Old English Text MT" pitchFamily="66" charset="0"/>
              </a:rPr>
              <a:t>Literature</a:t>
            </a:r>
            <a:r>
              <a:rPr lang="tr-TR" sz="4000" dirty="0">
                <a:latin typeface="Old English Text MT" pitchFamily="66" charset="0"/>
              </a:rPr>
              <a:t>?</a:t>
            </a:r>
            <a:endParaRPr lang="tr-TR" sz="4000" b="1" dirty="0">
              <a:latin typeface="Old English Text MT" pitchFamily="66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116632"/>
            <a:ext cx="8207375" cy="1440160"/>
          </a:xfrm>
          <a:noFill/>
        </p:spPr>
        <p:txBody>
          <a:bodyPr>
            <a:noAutofit/>
          </a:bodyPr>
          <a:lstStyle/>
          <a:p>
            <a:r>
              <a:rPr lang="tr-TR" sz="3600" dirty="0" err="1">
                <a:latin typeface="Old English Text MT" pitchFamily="66" charset="0"/>
              </a:rPr>
              <a:t>Acquirements</a:t>
            </a:r>
            <a:r>
              <a:rPr lang="tr-TR" sz="3600" dirty="0">
                <a:latin typeface="Old English Text MT" pitchFamily="66" charset="0"/>
              </a:rPr>
              <a:t> of </a:t>
            </a:r>
            <a:r>
              <a:rPr lang="tr-TR" sz="3600" dirty="0" err="1">
                <a:latin typeface="Old English Text MT" pitchFamily="66" charset="0"/>
              </a:rPr>
              <a:t>the</a:t>
            </a:r>
            <a:r>
              <a:rPr lang="tr-TR" sz="3600" dirty="0">
                <a:latin typeface="Old English Text MT" pitchFamily="66" charset="0"/>
              </a:rPr>
              <a:t> </a:t>
            </a:r>
            <a:r>
              <a:rPr lang="tr-TR" sz="3600" dirty="0" err="1">
                <a:latin typeface="Old English Text MT" pitchFamily="66" charset="0"/>
              </a:rPr>
              <a:t>Department</a:t>
            </a:r>
            <a:endParaRPr lang="tr-TR" sz="3600" b="1" dirty="0">
              <a:latin typeface="Old English Text MT" pitchFamily="66" charset="0"/>
            </a:endParaRPr>
          </a:p>
        </p:txBody>
      </p:sp>
      <p:sp>
        <p:nvSpPr>
          <p:cNvPr id="5123" name="Rectangle 3" descr="White marble"/>
          <p:cNvSpPr>
            <a:spLocks noChangeArrowheads="1"/>
          </p:cNvSpPr>
          <p:nvPr/>
        </p:nvSpPr>
        <p:spPr bwMode="auto">
          <a:xfrm>
            <a:off x="0" y="1412776"/>
            <a:ext cx="87122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tabLst>
                <a:tab pos="457200" algn="l"/>
              </a:tabLst>
            </a:pPr>
            <a:r>
              <a:rPr lang="tr-TR" i="1" dirty="0">
                <a:latin typeface="+mn-lt"/>
              </a:rPr>
              <a:t>	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students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will</a:t>
            </a:r>
            <a:r>
              <a:rPr lang="tr-TR" i="1" dirty="0">
                <a:latin typeface="Candara" pitchFamily="34" charset="0"/>
              </a:rPr>
              <a:t> be </a:t>
            </a:r>
            <a:r>
              <a:rPr lang="tr-TR" i="1" dirty="0" err="1">
                <a:latin typeface="Candara" pitchFamily="34" charset="0"/>
              </a:rPr>
              <a:t>familiar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with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cultural</a:t>
            </a:r>
            <a:r>
              <a:rPr lang="tr-TR" i="1" dirty="0">
                <a:latin typeface="Candara" pitchFamily="34" charset="0"/>
              </a:rPr>
              <a:t> life in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light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research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examination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methods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science</a:t>
            </a:r>
            <a:r>
              <a:rPr lang="tr-TR" i="1" dirty="0">
                <a:latin typeface="Candara" pitchFamily="34" charset="0"/>
              </a:rPr>
              <a:t> of literatüre. </a:t>
            </a:r>
            <a:r>
              <a:rPr lang="tr-TR" i="1" dirty="0" err="1">
                <a:latin typeface="Candara" pitchFamily="34" charset="0"/>
              </a:rPr>
              <a:t>They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will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have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information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about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historical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development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important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personalities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works</a:t>
            </a:r>
            <a:r>
              <a:rPr lang="tr-TR" i="1" dirty="0">
                <a:latin typeface="Candara" pitchFamily="34" charset="0"/>
              </a:rPr>
              <a:t>. </a:t>
            </a:r>
            <a:r>
              <a:rPr lang="tr-TR" i="1" dirty="0" err="1">
                <a:latin typeface="Candara" pitchFamily="34" charset="0"/>
              </a:rPr>
              <a:t>They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will</a:t>
            </a:r>
            <a:r>
              <a:rPr lang="tr-TR" i="1" dirty="0">
                <a:latin typeface="Candara" pitchFamily="34" charset="0"/>
              </a:rPr>
              <a:t> be </a:t>
            </a:r>
            <a:r>
              <a:rPr lang="tr-TR" i="1" dirty="0" err="1">
                <a:latin typeface="Candara" pitchFamily="34" charset="0"/>
              </a:rPr>
              <a:t>able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make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comparative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studies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with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other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Turkic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republics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distinguished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works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Contemporary</a:t>
            </a:r>
            <a:r>
              <a:rPr lang="tr-TR" i="1" dirty="0">
                <a:latin typeface="Candara" pitchFamily="34" charset="0"/>
              </a:rPr>
              <a:t> World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will</a:t>
            </a:r>
            <a:r>
              <a:rPr lang="tr-TR" i="1" dirty="0">
                <a:latin typeface="Candara" pitchFamily="34" charset="0"/>
              </a:rPr>
              <a:t> be </a:t>
            </a:r>
            <a:r>
              <a:rPr lang="tr-TR" i="1" dirty="0" err="1">
                <a:latin typeface="Candara" pitchFamily="34" charset="0"/>
              </a:rPr>
              <a:t>able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look</a:t>
            </a:r>
            <a:r>
              <a:rPr lang="tr-TR" i="1" dirty="0">
                <a:latin typeface="Candara" pitchFamily="34" charset="0"/>
              </a:rPr>
              <a:t> at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literary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work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with</a:t>
            </a:r>
            <a:r>
              <a:rPr lang="tr-TR" i="1" dirty="0">
                <a:latin typeface="Candara" pitchFamily="34" charset="0"/>
              </a:rPr>
              <a:t> a </a:t>
            </a:r>
            <a:r>
              <a:rPr lang="tr-TR" i="1" dirty="0" err="1">
                <a:latin typeface="Candara" pitchFamily="34" charset="0"/>
              </a:rPr>
              <a:t>different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view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from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ordinary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reader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will</a:t>
            </a:r>
            <a:r>
              <a:rPr lang="tr-TR" i="1" dirty="0">
                <a:latin typeface="Candara" pitchFamily="34" charset="0"/>
              </a:rPr>
              <a:t> be </a:t>
            </a:r>
            <a:r>
              <a:rPr lang="tr-TR" i="1" dirty="0" err="1">
                <a:latin typeface="Candara" pitchFamily="34" charset="0"/>
              </a:rPr>
              <a:t>able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gain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awareness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correct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writing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speaking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skills</a:t>
            </a:r>
            <a:r>
              <a:rPr lang="tr-TR" i="1" dirty="0">
                <a:latin typeface="Candara" pitchFamily="34" charset="0"/>
              </a:rPr>
              <a:t>. Apart </a:t>
            </a:r>
            <a:r>
              <a:rPr lang="tr-TR" i="1" dirty="0" err="1">
                <a:latin typeface="Candara" pitchFamily="34" charset="0"/>
              </a:rPr>
              <a:t>from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these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students</a:t>
            </a:r>
            <a:r>
              <a:rPr lang="tr-TR" i="1" dirty="0">
                <a:latin typeface="Candara" pitchFamily="34" charset="0"/>
              </a:rPr>
              <a:t>; </a:t>
            </a:r>
            <a:r>
              <a:rPr lang="tr-TR" i="1" dirty="0" err="1">
                <a:latin typeface="Candara" pitchFamily="34" charset="0"/>
              </a:rPr>
              <a:t>through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Ottoman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courses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elective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Eastern</a:t>
            </a:r>
            <a:r>
              <a:rPr lang="tr-TR" i="1" dirty="0">
                <a:latin typeface="Candara" pitchFamily="34" charset="0"/>
              </a:rPr>
              <a:t> Language (</a:t>
            </a:r>
            <a:r>
              <a:rPr lang="tr-TR" i="1" dirty="0" err="1">
                <a:latin typeface="Candara" pitchFamily="34" charset="0"/>
              </a:rPr>
              <a:t>Persian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or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Arabic</a:t>
            </a:r>
            <a:r>
              <a:rPr lang="tr-TR" i="1" dirty="0">
                <a:latin typeface="Candara" pitchFamily="34" charset="0"/>
              </a:rPr>
              <a:t>) </a:t>
            </a:r>
            <a:r>
              <a:rPr lang="tr-TR" i="1" dirty="0" err="1">
                <a:latin typeface="Candara" pitchFamily="34" charset="0"/>
              </a:rPr>
              <a:t>courses</a:t>
            </a:r>
            <a:r>
              <a:rPr lang="tr-TR" i="1" dirty="0">
                <a:latin typeface="Candara" pitchFamily="34" charset="0"/>
              </a:rPr>
              <a:t>, English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contemporary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dialects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courses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will</a:t>
            </a:r>
            <a:r>
              <a:rPr lang="tr-TR" i="1" dirty="0">
                <a:latin typeface="Candara" pitchFamily="34" charset="0"/>
              </a:rPr>
              <a:t> be </a:t>
            </a:r>
            <a:r>
              <a:rPr lang="tr-TR" i="1" dirty="0" err="1">
                <a:latin typeface="Candara" pitchFamily="34" charset="0"/>
              </a:rPr>
              <a:t>able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have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gains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reflect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these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skills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different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fields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today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where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interdisciplinary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interaction</a:t>
            </a:r>
            <a:r>
              <a:rPr lang="tr-TR" i="1" dirty="0">
                <a:latin typeface="Candara" pitchFamily="34" charset="0"/>
              </a:rPr>
              <a:t> is </a:t>
            </a:r>
            <a:r>
              <a:rPr lang="tr-TR" i="1" dirty="0" err="1">
                <a:latin typeface="Candara" pitchFamily="34" charset="0"/>
              </a:rPr>
              <a:t>very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important</a:t>
            </a:r>
            <a:endParaRPr lang="tr-TR" i="1" dirty="0">
              <a:latin typeface="Candara" pitchFamily="34" charset="0"/>
            </a:endParaRPr>
          </a:p>
          <a:p>
            <a:pPr marL="342900" indent="-342900" algn="just">
              <a:tabLst>
                <a:tab pos="457200" algn="l"/>
              </a:tabLst>
            </a:pPr>
            <a:endParaRPr lang="tr-TR" i="1" dirty="0">
              <a:latin typeface="Candara" pitchFamily="34" charset="0"/>
            </a:endParaRPr>
          </a:p>
          <a:p>
            <a:pPr marL="342900" indent="-342900" algn="just">
              <a:tabLst>
                <a:tab pos="457200" algn="l"/>
              </a:tabLst>
            </a:pPr>
            <a:r>
              <a:rPr lang="tr-TR" i="1" dirty="0">
                <a:latin typeface="Candara" pitchFamily="34" charset="0"/>
              </a:rPr>
              <a:t> 	</a:t>
            </a:r>
            <a:r>
              <a:rPr lang="tr-TR" i="1" dirty="0" err="1">
                <a:latin typeface="Candara" pitchFamily="34" charset="0"/>
              </a:rPr>
              <a:t>In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summary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we</a:t>
            </a:r>
            <a:r>
              <a:rPr lang="tr-TR" i="1" dirty="0">
                <a:latin typeface="Candara" pitchFamily="34" charset="0"/>
              </a:rPr>
              <a:t> say </a:t>
            </a:r>
            <a:r>
              <a:rPr lang="tr-TR" i="1" dirty="0" err="1">
                <a:latin typeface="Candara" pitchFamily="34" charset="0"/>
              </a:rPr>
              <a:t>that</a:t>
            </a:r>
            <a:r>
              <a:rPr lang="tr-TR" i="1" dirty="0">
                <a:latin typeface="Candara" pitchFamily="34" charset="0"/>
              </a:rPr>
              <a:t> it is a </a:t>
            </a:r>
            <a:r>
              <a:rPr lang="tr-TR" i="1" dirty="0" err="1">
                <a:latin typeface="Candara" pitchFamily="34" charset="0"/>
              </a:rPr>
              <a:t>privilege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study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which</a:t>
            </a:r>
            <a:r>
              <a:rPr lang="tr-TR" i="1" dirty="0">
                <a:latin typeface="Candara" pitchFamily="34" charset="0"/>
              </a:rPr>
              <a:t> has a </a:t>
            </a:r>
            <a:r>
              <a:rPr lang="tr-TR" i="1" dirty="0" err="1">
                <a:latin typeface="Candara" pitchFamily="34" charset="0"/>
              </a:rPr>
              <a:t>very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important</a:t>
            </a:r>
            <a:r>
              <a:rPr lang="tr-TR" i="1" dirty="0">
                <a:latin typeface="Candara" pitchFamily="34" charset="0"/>
              </a:rPr>
              <a:t> role in </a:t>
            </a:r>
            <a:r>
              <a:rPr lang="tr-TR" i="1" dirty="0" err="1">
                <a:latin typeface="Candara" pitchFamily="34" charset="0"/>
              </a:rPr>
              <a:t>promoting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cultural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heritage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nation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future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generations</a:t>
            </a:r>
            <a:r>
              <a:rPr lang="tr-TR" i="1" dirty="0">
                <a:latin typeface="Candara" pitchFamily="34" charset="0"/>
              </a:rPr>
              <a:t>.</a:t>
            </a:r>
            <a:endParaRPr lang="tr-TR" i="1" dirty="0">
              <a:latin typeface="+mn-lt"/>
            </a:endParaRPr>
          </a:p>
          <a:p>
            <a:pPr marL="342900" indent="-342900" algn="just">
              <a:tabLst>
                <a:tab pos="457200" algn="l"/>
              </a:tabLst>
            </a:pPr>
            <a:r>
              <a:rPr lang="tr-TR" i="1" dirty="0">
                <a:latin typeface="+mn-lt"/>
              </a:rPr>
              <a:t>	</a:t>
            </a: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24744"/>
            <a:ext cx="8496944" cy="863600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4000" dirty="0" err="1">
                <a:latin typeface="Old English Text MT" pitchFamily="66" charset="0"/>
              </a:rPr>
              <a:t>Job</a:t>
            </a:r>
            <a:r>
              <a:rPr lang="tr-TR" sz="4000" dirty="0">
                <a:latin typeface="Old English Text MT" pitchFamily="66" charset="0"/>
              </a:rPr>
              <a:t> </a:t>
            </a:r>
            <a:r>
              <a:rPr lang="tr-TR" sz="4000" dirty="0" err="1">
                <a:latin typeface="Old English Text MT" pitchFamily="66" charset="0"/>
              </a:rPr>
              <a:t>Opportunities</a:t>
            </a:r>
            <a:r>
              <a:rPr lang="tr-TR" sz="4000" dirty="0">
                <a:latin typeface="Old English Text MT" pitchFamily="66" charset="0"/>
              </a:rPr>
              <a:t> of </a:t>
            </a:r>
            <a:r>
              <a:rPr lang="tr-TR" sz="4000" dirty="0" err="1">
                <a:latin typeface="Old English Text MT" pitchFamily="66" charset="0"/>
              </a:rPr>
              <a:t>Our</a:t>
            </a:r>
            <a:r>
              <a:rPr lang="tr-TR" sz="4000" dirty="0">
                <a:latin typeface="Old English Text MT" pitchFamily="66" charset="0"/>
              </a:rPr>
              <a:t> </a:t>
            </a:r>
            <a:r>
              <a:rPr lang="tr-TR" sz="4000" dirty="0" err="1">
                <a:latin typeface="Old English Text MT" pitchFamily="66" charset="0"/>
              </a:rPr>
              <a:t>Graduates</a:t>
            </a:r>
            <a:endParaRPr lang="tr-TR" sz="4000" dirty="0">
              <a:latin typeface="Old English Text MT" pitchFamily="66" charset="0"/>
            </a:endParaRPr>
          </a:p>
        </p:txBody>
      </p:sp>
      <p:sp>
        <p:nvSpPr>
          <p:cNvPr id="6147" name="Rectangle 3" descr="White marble"/>
          <p:cNvSpPr>
            <a:spLocks noChangeArrowheads="1"/>
          </p:cNvSpPr>
          <p:nvPr/>
        </p:nvSpPr>
        <p:spPr bwMode="auto">
          <a:xfrm>
            <a:off x="179512" y="2621821"/>
            <a:ext cx="87852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tr-TR" i="1" dirty="0" err="1">
                <a:latin typeface="Candara" pitchFamily="34" charset="0"/>
              </a:rPr>
              <a:t>Students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who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have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graduated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from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can </a:t>
            </a:r>
            <a:r>
              <a:rPr lang="tr-TR" i="1" dirty="0" err="1">
                <a:latin typeface="Candara" pitchFamily="34" charset="0"/>
              </a:rPr>
              <a:t>work</a:t>
            </a:r>
            <a:r>
              <a:rPr lang="tr-TR" i="1" dirty="0">
                <a:latin typeface="Candara" pitchFamily="34" charset="0"/>
              </a:rPr>
              <a:t> as a </a:t>
            </a:r>
            <a:r>
              <a:rPr lang="tr-TR" i="1" dirty="0" err="1">
                <a:latin typeface="Candara" pitchFamily="34" charset="0"/>
              </a:rPr>
              <a:t>teacher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language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literature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public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private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schools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under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the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Ministry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National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Education</a:t>
            </a:r>
            <a:r>
              <a:rPr lang="tr-TR" i="1" dirty="0">
                <a:latin typeface="Candara" pitchFamily="34" charset="0"/>
              </a:rPr>
              <a:t>.</a:t>
            </a:r>
          </a:p>
          <a:p>
            <a:pPr algn="just"/>
            <a:endParaRPr lang="tr-TR" i="1" dirty="0">
              <a:latin typeface="Candara" pitchFamily="34" charset="0"/>
            </a:endParaRPr>
          </a:p>
          <a:p>
            <a:pPr algn="just"/>
            <a:r>
              <a:rPr lang="tr-TR" i="1" dirty="0" err="1">
                <a:latin typeface="Candara" pitchFamily="34" charset="0"/>
              </a:rPr>
              <a:t>In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addition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our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graduates</a:t>
            </a:r>
            <a:r>
              <a:rPr lang="tr-TR" i="1" dirty="0">
                <a:latin typeface="Candara" pitchFamily="34" charset="0"/>
              </a:rPr>
              <a:t> can </a:t>
            </a:r>
            <a:r>
              <a:rPr lang="tr-TR" i="1" dirty="0" err="1">
                <a:latin typeface="Candara" pitchFamily="34" charset="0"/>
              </a:rPr>
              <a:t>work</a:t>
            </a:r>
            <a:r>
              <a:rPr lang="tr-TR" i="1" dirty="0">
                <a:latin typeface="Candara" pitchFamily="34" charset="0"/>
              </a:rPr>
              <a:t> as </a:t>
            </a:r>
            <a:r>
              <a:rPr lang="tr-TR" i="1" dirty="0" err="1">
                <a:latin typeface="Candara" pitchFamily="34" charset="0"/>
              </a:rPr>
              <a:t>trainers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all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kinds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educational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institutions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such</a:t>
            </a:r>
            <a:r>
              <a:rPr lang="tr-TR" i="1" dirty="0">
                <a:latin typeface="Candara" pitchFamily="34" charset="0"/>
              </a:rPr>
              <a:t> as </a:t>
            </a:r>
            <a:r>
              <a:rPr lang="tr-TR" i="1" dirty="0" err="1">
                <a:latin typeface="Candara" pitchFamily="34" charset="0"/>
              </a:rPr>
              <a:t>lecture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halls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and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study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centers</a:t>
            </a:r>
            <a:r>
              <a:rPr lang="tr-TR" i="1" dirty="0">
                <a:latin typeface="Candara" pitchFamily="34" charset="0"/>
              </a:rPr>
              <a:t>; </a:t>
            </a:r>
            <a:r>
              <a:rPr lang="tr-TR" i="1" dirty="0" err="1">
                <a:latin typeface="Candara" pitchFamily="34" charset="0"/>
              </a:rPr>
              <a:t>researchers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related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departments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universities</a:t>
            </a:r>
            <a:r>
              <a:rPr lang="tr-TR" i="1" dirty="0">
                <a:latin typeface="Candara" pitchFamily="34" charset="0"/>
              </a:rPr>
              <a:t>; </a:t>
            </a:r>
            <a:r>
              <a:rPr lang="tr-TR" i="1" dirty="0" err="1">
                <a:latin typeface="Candara" pitchFamily="34" charset="0"/>
              </a:rPr>
              <a:t>experts</a:t>
            </a:r>
            <a:r>
              <a:rPr lang="tr-TR" i="1" dirty="0">
                <a:latin typeface="Candara" pitchFamily="34" charset="0"/>
              </a:rPr>
              <a:t> in </a:t>
            </a:r>
            <a:r>
              <a:rPr lang="tr-TR" i="1" dirty="0" err="1">
                <a:latin typeface="Candara" pitchFamily="34" charset="0"/>
              </a:rPr>
              <a:t>public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institutions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such</a:t>
            </a:r>
            <a:r>
              <a:rPr lang="tr-TR" i="1" dirty="0">
                <a:latin typeface="Candara" pitchFamily="34" charset="0"/>
              </a:rPr>
              <a:t> as </a:t>
            </a:r>
            <a:r>
              <a:rPr lang="tr-TR" i="1" dirty="0" err="1">
                <a:latin typeface="Candara" pitchFamily="34" charset="0"/>
              </a:rPr>
              <a:t>Ministry</a:t>
            </a:r>
            <a:r>
              <a:rPr lang="tr-TR" i="1" dirty="0">
                <a:latin typeface="Candara" pitchFamily="34" charset="0"/>
              </a:rPr>
              <a:t> of </a:t>
            </a:r>
            <a:r>
              <a:rPr lang="tr-TR" i="1" dirty="0" err="1">
                <a:latin typeface="Candara" pitchFamily="34" charset="0"/>
              </a:rPr>
              <a:t>Culture</a:t>
            </a:r>
            <a:r>
              <a:rPr lang="tr-TR" i="1" dirty="0">
                <a:latin typeface="Candara" pitchFamily="34" charset="0"/>
              </a:rPr>
              <a:t>, </a:t>
            </a:r>
            <a:r>
              <a:rPr lang="tr-TR" i="1" dirty="0" err="1">
                <a:latin typeface="Candara" pitchFamily="34" charset="0"/>
              </a:rPr>
              <a:t>Turkish</a:t>
            </a:r>
            <a:r>
              <a:rPr lang="tr-TR" i="1" dirty="0">
                <a:latin typeface="Candara" pitchFamily="34" charset="0"/>
              </a:rPr>
              <a:t> Language </a:t>
            </a:r>
            <a:r>
              <a:rPr lang="tr-TR" i="1" dirty="0" err="1">
                <a:latin typeface="Candara" pitchFamily="34" charset="0"/>
              </a:rPr>
              <a:t>Institution</a:t>
            </a:r>
            <a:r>
              <a:rPr lang="tr-TR" i="1" dirty="0">
                <a:latin typeface="Candara" pitchFamily="34" charset="0"/>
              </a:rPr>
              <a:t>, TRT, RTUK, DPT.</a:t>
            </a: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i="1" dirty="0"/>
          </a:p>
          <a:p>
            <a:pPr eaLnBrk="1" hangingPunct="1">
              <a:buFontTx/>
              <a:buNone/>
            </a:pPr>
            <a:r>
              <a:rPr lang="tr-TR" i="1" dirty="0" err="1">
                <a:latin typeface="Candara" pitchFamily="34" charset="0"/>
              </a:rPr>
              <a:t>In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our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department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we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have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six</a:t>
            </a:r>
            <a:r>
              <a:rPr lang="tr-TR" i="1" dirty="0">
                <a:latin typeface="Candara" pitchFamily="34" charset="0"/>
              </a:rPr>
              <a:t> </a:t>
            </a:r>
            <a:r>
              <a:rPr lang="tr-TR" i="1" dirty="0" err="1">
                <a:latin typeface="Candara" pitchFamily="34" charset="0"/>
              </a:rPr>
              <a:t>sub-departments</a:t>
            </a:r>
            <a:r>
              <a:rPr lang="tr-TR" i="1" dirty="0">
                <a:latin typeface="Candara" pitchFamily="34" charset="0"/>
              </a:rPr>
              <a:t>;</a:t>
            </a:r>
          </a:p>
          <a:p>
            <a:pPr eaLnBrk="1" hangingPunct="1"/>
            <a:r>
              <a:rPr lang="tr-TR" sz="2000" i="1" dirty="0">
                <a:latin typeface="Candara" pitchFamily="34" charset="0"/>
              </a:rPr>
              <a:t>Modern </a:t>
            </a:r>
            <a:r>
              <a:rPr lang="tr-TR" sz="2000" i="1" dirty="0" err="1">
                <a:latin typeface="Candara" pitchFamily="34" charset="0"/>
              </a:rPr>
              <a:t>Turkish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Literature</a:t>
            </a:r>
            <a:endParaRPr lang="tr-TR" sz="2000" i="1" dirty="0">
              <a:latin typeface="Candara" pitchFamily="34" charset="0"/>
            </a:endParaRPr>
          </a:p>
          <a:p>
            <a:r>
              <a:rPr lang="tr-TR" sz="2000" i="1" dirty="0" err="1">
                <a:latin typeface="Candara" pitchFamily="34" charset="0"/>
              </a:rPr>
              <a:t>Old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Turkish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Literature</a:t>
            </a:r>
            <a:r>
              <a:rPr lang="tr-TR" sz="2000" i="1" dirty="0">
                <a:latin typeface="Candara" pitchFamily="34" charset="0"/>
              </a:rPr>
              <a:t> </a:t>
            </a:r>
          </a:p>
          <a:p>
            <a:pPr eaLnBrk="1" hangingPunct="1"/>
            <a:r>
              <a:rPr lang="tr-TR" sz="2000" i="1" dirty="0" err="1">
                <a:latin typeface="Candara" pitchFamily="34" charset="0"/>
              </a:rPr>
              <a:t>Folklore</a:t>
            </a:r>
            <a:endParaRPr lang="tr-TR" sz="2000" i="1" dirty="0">
              <a:latin typeface="Candara" pitchFamily="34" charset="0"/>
            </a:endParaRPr>
          </a:p>
          <a:p>
            <a:r>
              <a:rPr lang="tr-TR" sz="2000" i="1" dirty="0">
                <a:latin typeface="Candara" pitchFamily="34" charset="0"/>
              </a:rPr>
              <a:t>Modern </a:t>
            </a:r>
            <a:r>
              <a:rPr lang="tr-TR" sz="2000" i="1" dirty="0" err="1">
                <a:latin typeface="Candara" pitchFamily="34" charset="0"/>
              </a:rPr>
              <a:t>Turkish</a:t>
            </a:r>
            <a:r>
              <a:rPr lang="tr-TR" sz="2000" i="1" dirty="0">
                <a:latin typeface="Candara" pitchFamily="34" charset="0"/>
              </a:rPr>
              <a:t> Language</a:t>
            </a:r>
          </a:p>
          <a:p>
            <a:r>
              <a:rPr lang="tr-TR" sz="2000" i="1" dirty="0" err="1">
                <a:latin typeface="Candara" pitchFamily="34" charset="0"/>
              </a:rPr>
              <a:t>Old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Turkish</a:t>
            </a:r>
            <a:r>
              <a:rPr lang="tr-TR" sz="2000" i="1" dirty="0">
                <a:latin typeface="Candara" pitchFamily="34" charset="0"/>
              </a:rPr>
              <a:t> Language</a:t>
            </a:r>
          </a:p>
          <a:p>
            <a:r>
              <a:rPr lang="tr-TR" sz="2000" i="1" dirty="0" err="1">
                <a:latin typeface="Candara" pitchFamily="34" charset="0"/>
              </a:rPr>
              <a:t>Contemporary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Turkish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Languages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and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Literatures</a:t>
            </a:r>
            <a:r>
              <a:rPr lang="tr-TR" sz="2000" i="1" dirty="0">
                <a:latin typeface="Candara" pitchFamily="34" charset="0"/>
              </a:rPr>
              <a:t> </a:t>
            </a:r>
          </a:p>
          <a:p>
            <a:pPr marL="109728" indent="0">
              <a:buNone/>
            </a:pPr>
            <a:endParaRPr lang="tr-TR" sz="2000" i="1" dirty="0">
              <a:latin typeface="Candara" pitchFamily="34" charset="0"/>
            </a:endParaRPr>
          </a:p>
          <a:p>
            <a:pPr marL="109728" indent="0">
              <a:buNone/>
            </a:pPr>
            <a:r>
              <a:rPr lang="tr-TR" sz="2000" i="1" dirty="0" err="1">
                <a:latin typeface="Candara" pitchFamily="34" charset="0"/>
              </a:rPr>
              <a:t>There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are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four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associate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professors</a:t>
            </a:r>
            <a:r>
              <a:rPr lang="tr-TR" sz="2000" i="1" dirty="0">
                <a:latin typeface="Candara" pitchFamily="34" charset="0"/>
              </a:rPr>
              <a:t>, </a:t>
            </a:r>
            <a:r>
              <a:rPr lang="tr-TR" sz="2000" i="1" dirty="0" err="1">
                <a:latin typeface="Candara" pitchFamily="34" charset="0"/>
              </a:rPr>
              <a:t>eight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assistant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professors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and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one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research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assistant</a:t>
            </a:r>
            <a:r>
              <a:rPr lang="tr-TR" sz="2000" i="1" dirty="0">
                <a:latin typeface="Candara" pitchFamily="34" charset="0"/>
              </a:rPr>
              <a:t> in </a:t>
            </a:r>
            <a:r>
              <a:rPr lang="tr-TR" sz="2000" i="1" dirty="0" err="1">
                <a:latin typeface="Candara" pitchFamily="34" charset="0"/>
              </a:rPr>
              <a:t>our</a:t>
            </a:r>
            <a:r>
              <a:rPr lang="tr-TR" sz="2000" i="1" dirty="0">
                <a:latin typeface="Candara" pitchFamily="34" charset="0"/>
              </a:rPr>
              <a:t> </a:t>
            </a:r>
            <a:r>
              <a:rPr lang="tr-TR" sz="2000" i="1" dirty="0" err="1">
                <a:latin typeface="Candara" pitchFamily="34" charset="0"/>
              </a:rPr>
              <a:t>department</a:t>
            </a:r>
            <a:r>
              <a:rPr lang="tr-TR" sz="2000" i="1" dirty="0">
                <a:latin typeface="Candara" pitchFamily="34" charset="0"/>
              </a:rPr>
              <a:t>.</a:t>
            </a:r>
          </a:p>
        </p:txBody>
      </p:sp>
      <p:sp>
        <p:nvSpPr>
          <p:cNvPr id="7170" name="1 Başlık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19256" cy="722344"/>
          </a:xfrm>
        </p:spPr>
        <p:txBody>
          <a:bodyPr>
            <a:normAutofit/>
          </a:bodyPr>
          <a:lstStyle/>
          <a:p>
            <a:pPr algn="ctr"/>
            <a:r>
              <a:rPr lang="tr-TR" sz="4000" dirty="0">
                <a:latin typeface="Old English Text MT" pitchFamily="66" charset="0"/>
              </a:rPr>
              <a:t>Information </a:t>
            </a:r>
            <a:r>
              <a:rPr lang="tr-TR" sz="4000" dirty="0" err="1">
                <a:latin typeface="Old English Text MT" pitchFamily="66" charset="0"/>
              </a:rPr>
              <a:t>About</a:t>
            </a:r>
            <a:r>
              <a:rPr lang="tr-TR" sz="4000" dirty="0">
                <a:latin typeface="Old English Text MT" pitchFamily="66" charset="0"/>
              </a:rPr>
              <a:t> </a:t>
            </a:r>
            <a:r>
              <a:rPr lang="tr-TR" sz="4000" dirty="0" err="1">
                <a:latin typeface="Old English Text MT" pitchFamily="66" charset="0"/>
              </a:rPr>
              <a:t>Our</a:t>
            </a:r>
            <a:r>
              <a:rPr lang="tr-TR" sz="4000" dirty="0">
                <a:latin typeface="Old English Text MT" pitchFamily="66" charset="0"/>
              </a:rPr>
              <a:t> </a:t>
            </a:r>
            <a:r>
              <a:rPr lang="tr-TR" sz="4000" dirty="0" err="1">
                <a:latin typeface="Old English Text MT" pitchFamily="66" charset="0"/>
              </a:rPr>
              <a:t>Department</a:t>
            </a:r>
            <a:endParaRPr lang="tr-TR" sz="4000" b="1" dirty="0">
              <a:latin typeface="Old English Text MT" pitchFamily="66" charset="0"/>
            </a:endParaRPr>
          </a:p>
        </p:txBody>
      </p:sp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350</TotalTime>
  <Words>523</Words>
  <Application>Microsoft Macintosh PowerPoint</Application>
  <PresentationFormat>Ekran Gösterisi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Arial</vt:lpstr>
      <vt:lpstr>Candara</vt:lpstr>
      <vt:lpstr>Lucida Sans Unicode</vt:lpstr>
      <vt:lpstr>Old English Text MT</vt:lpstr>
      <vt:lpstr>Tahoma</vt:lpstr>
      <vt:lpstr>Verdana</vt:lpstr>
      <vt:lpstr>Wingdings 2</vt:lpstr>
      <vt:lpstr>Wingdings 3</vt:lpstr>
      <vt:lpstr>Kalabalık</vt:lpstr>
      <vt:lpstr>Karabuk University Faculty of Letters Turkish Language and Literature</vt:lpstr>
      <vt:lpstr>Department of  Turkish Language and Literature</vt:lpstr>
      <vt:lpstr>Why the Department of  Turkish Language and Literature?</vt:lpstr>
      <vt:lpstr>Acquirements of the Department</vt:lpstr>
      <vt:lpstr>Job Opportunities of Our Graduates</vt:lpstr>
      <vt:lpstr>Information About Our Department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crea</dc:creator>
  <cp:lastModifiedBy>Fatih SAMRAY</cp:lastModifiedBy>
  <cp:revision>58</cp:revision>
  <dcterms:created xsi:type="dcterms:W3CDTF">2009-04-20T21:47:21Z</dcterms:created>
  <dcterms:modified xsi:type="dcterms:W3CDTF">2020-05-16T12:00:04Z</dcterms:modified>
</cp:coreProperties>
</file>